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48" r:id="rId2"/>
  </p:sldMasterIdLst>
  <p:notesMasterIdLst>
    <p:notesMasterId r:id="rId39"/>
  </p:notesMasterIdLst>
  <p:handoutMasterIdLst>
    <p:handoutMasterId r:id="rId40"/>
  </p:handoutMasterIdLst>
  <p:sldIdLst>
    <p:sldId id="281"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B9"/>
    <a:srgbClr val="A0CF67"/>
    <a:srgbClr val="A2D668"/>
    <a:srgbClr val="E9F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94660"/>
  </p:normalViewPr>
  <p:slideViewPr>
    <p:cSldViewPr>
      <p:cViewPr varScale="1">
        <p:scale>
          <a:sx n="109" d="100"/>
          <a:sy n="109" d="100"/>
        </p:scale>
        <p:origin x="192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4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83A66-F6B9-4B80-9B8E-88FADD697DBD}" type="datetimeFigureOut">
              <a:rPr lang="en-US" smtClean="0"/>
              <a:t>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3BE5C-F9D4-4889-90AC-F87CF9611753}" type="slidenum">
              <a:rPr lang="en-US" smtClean="0"/>
              <a:t>‹#›</a:t>
            </a:fld>
            <a:endParaRPr lang="en-US"/>
          </a:p>
        </p:txBody>
      </p:sp>
    </p:spTree>
    <p:extLst>
      <p:ext uri="{BB962C8B-B14F-4D97-AF65-F5344CB8AC3E}">
        <p14:creationId xmlns:p14="http://schemas.microsoft.com/office/powerpoint/2010/main" val="305687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2EFF0-7316-4A68-BB83-42E1BC261380}" type="datetimeFigureOut">
              <a:rPr lang="en-US" smtClean="0"/>
              <a:t>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C95F1-ACA3-47E8-A7D0-4B004526BF90}" type="slidenum">
              <a:rPr lang="en-US" smtClean="0"/>
              <a:t>‹#›</a:t>
            </a:fld>
            <a:endParaRPr lang="en-US"/>
          </a:p>
        </p:txBody>
      </p:sp>
    </p:spTree>
    <p:extLst>
      <p:ext uri="{BB962C8B-B14F-4D97-AF65-F5344CB8AC3E}">
        <p14:creationId xmlns:p14="http://schemas.microsoft.com/office/powerpoint/2010/main" val="317231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ce.gov/news/releases/asplundh-tree-experts-co-pays-largest-civil-settlement-agreement-ever-levied-ic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s.gov/sites/default/files/publications/u.s._immigration_and_customs_enforcement.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justice.gov/eoir/file/1198896/downloa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Special Agents – Investigate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Auditors – review each Form I-9; compare it to the employee list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Office of Principal Legal Advisor – ICE attorneys who review the investigation, negotiate settlements or litigate the case to completion</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ECIC – Employer Compliance Inspection Center – Division of Homeland Security Investigations responsible for completing nationwide audits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5</a:t>
            </a:fld>
            <a:endParaRPr lang="en-US" dirty="0"/>
          </a:p>
        </p:txBody>
      </p:sp>
    </p:spTree>
    <p:extLst>
      <p:ext uri="{BB962C8B-B14F-4D97-AF65-F5344CB8AC3E}">
        <p14:creationId xmlns:p14="http://schemas.microsoft.com/office/powerpoint/2010/main" val="292827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Unauthorized workers is a high bar;</a:t>
            </a:r>
            <a:r>
              <a:rPr lang="en-US" baseline="0" dirty="0" smtClean="0"/>
              <a:t> case law holds that DHS must present actual evidence that they lacked work authorization, not just a no-match. This requires taking fingerprints/encountering the employee most times, unless DHS can show lack of status some other way, such as through immigration applications.</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17</a:t>
            </a:fld>
            <a:endParaRPr lang="en-US" dirty="0"/>
          </a:p>
        </p:txBody>
      </p:sp>
    </p:spTree>
    <p:extLst>
      <p:ext uri="{BB962C8B-B14F-4D97-AF65-F5344CB8AC3E}">
        <p14:creationId xmlns:p14="http://schemas.microsoft.com/office/powerpoint/2010/main" val="4618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18</a:t>
            </a:fld>
            <a:endParaRPr lang="en-US" dirty="0"/>
          </a:p>
        </p:txBody>
      </p:sp>
    </p:spTree>
    <p:extLst>
      <p:ext uri="{BB962C8B-B14F-4D97-AF65-F5344CB8AC3E}">
        <p14:creationId xmlns:p14="http://schemas.microsoft.com/office/powerpoint/2010/main" val="3443711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19</a:t>
            </a:fld>
            <a:endParaRPr lang="en-US" dirty="0"/>
          </a:p>
        </p:txBody>
      </p:sp>
    </p:spTree>
    <p:extLst>
      <p:ext uri="{BB962C8B-B14F-4D97-AF65-F5344CB8AC3E}">
        <p14:creationId xmlns:p14="http://schemas.microsoft.com/office/powerpoint/2010/main" val="320337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20</a:t>
            </a:fld>
            <a:endParaRPr lang="en-US" dirty="0"/>
          </a:p>
        </p:txBody>
      </p:sp>
    </p:spTree>
    <p:extLst>
      <p:ext uri="{BB962C8B-B14F-4D97-AF65-F5344CB8AC3E}">
        <p14:creationId xmlns:p14="http://schemas.microsoft.com/office/powerpoint/2010/main" val="252336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21</a:t>
            </a:fld>
            <a:endParaRPr lang="en-US" dirty="0"/>
          </a:p>
        </p:txBody>
      </p:sp>
    </p:spTree>
    <p:extLst>
      <p:ext uri="{BB962C8B-B14F-4D97-AF65-F5344CB8AC3E}">
        <p14:creationId xmlns:p14="http://schemas.microsoft.com/office/powerpoint/2010/main" val="368272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22</a:t>
            </a:fld>
            <a:endParaRPr lang="en-US" dirty="0"/>
          </a:p>
        </p:txBody>
      </p:sp>
    </p:spTree>
    <p:extLst>
      <p:ext uri="{BB962C8B-B14F-4D97-AF65-F5344CB8AC3E}">
        <p14:creationId xmlns:p14="http://schemas.microsoft.com/office/powerpoint/2010/main" val="4026435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v. Psychosomatic Fitness, LLC., 14 OCAHO no. 1387 (2021)</a:t>
            </a:r>
          </a:p>
          <a:p>
            <a:r>
              <a:rPr lang="en-US" dirty="0" smtClean="0"/>
              <a:t>U.S.</a:t>
            </a:r>
            <a:r>
              <a:rPr lang="en-US" baseline="0" dirty="0" smtClean="0"/>
              <a:t> v. Eriksmoen Cottages, Ltd., 14 OCAHO no. 1355 (2020)</a:t>
            </a:r>
          </a:p>
          <a:p>
            <a:r>
              <a:rPr lang="en-US" baseline="0" dirty="0" smtClean="0"/>
              <a:t>U.S. v. 1523 Avenue J Foods, Inc., 14 OCAHO no. 1361 (2020) – ALJ found liability even though they claimed impossibility – that the documents were ruined in a flood.</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23</a:t>
            </a:fld>
            <a:endParaRPr lang="en-US" dirty="0"/>
          </a:p>
        </p:txBody>
      </p:sp>
    </p:spTree>
    <p:extLst>
      <p:ext uri="{BB962C8B-B14F-4D97-AF65-F5344CB8AC3E}">
        <p14:creationId xmlns:p14="http://schemas.microsoft.com/office/powerpoint/2010/main" val="343832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Asplundh Tree Experts, Co. pays largest civil settlement agreement ever levied by ICE | ICE</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24</a:t>
            </a:fld>
            <a:endParaRPr lang="en-US" dirty="0"/>
          </a:p>
        </p:txBody>
      </p:sp>
    </p:spTree>
    <p:extLst>
      <p:ext uri="{BB962C8B-B14F-4D97-AF65-F5344CB8AC3E}">
        <p14:creationId xmlns:p14="http://schemas.microsoft.com/office/powerpoint/2010/main" val="236393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OCAHO no. 1333a</a:t>
            </a:r>
          </a:p>
          <a:p>
            <a:r>
              <a:rPr lang="en-US" baseline="0" dirty="0" smtClean="0"/>
              <a:t>13 OCAHO no. 1333b</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25</a:t>
            </a:fld>
            <a:endParaRPr lang="en-US" dirty="0"/>
          </a:p>
        </p:txBody>
      </p:sp>
    </p:spTree>
    <p:extLst>
      <p:ext uri="{BB962C8B-B14F-4D97-AF65-F5344CB8AC3E}">
        <p14:creationId xmlns:p14="http://schemas.microsoft.com/office/powerpoint/2010/main" val="22051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26</a:t>
            </a:fld>
            <a:endParaRPr lang="en-US" dirty="0"/>
          </a:p>
        </p:txBody>
      </p:sp>
    </p:spTree>
    <p:extLst>
      <p:ext uri="{BB962C8B-B14F-4D97-AF65-F5344CB8AC3E}">
        <p14:creationId xmlns:p14="http://schemas.microsoft.com/office/powerpoint/2010/main" val="426340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https://www.dhs.gov/sites/default/files/publications/u.s._immigration_and_customs_enforcement.pdf</a:t>
            </a:r>
            <a:endParaRPr lang="en-US" dirty="0" smtClean="0"/>
          </a:p>
          <a:p>
            <a:endParaRPr lang="en-US" dirty="0" smtClean="0"/>
          </a:p>
          <a:p>
            <a:r>
              <a:rPr lang="en-US" dirty="0" smtClean="0">
                <a:hlinkClick r:id="rId4"/>
              </a:rPr>
              <a:t>https://www.justice.gov/eoir/file/1198896/download</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6</a:t>
            </a:fld>
            <a:endParaRPr lang="en-US" dirty="0"/>
          </a:p>
        </p:txBody>
      </p:sp>
    </p:spTree>
    <p:extLst>
      <p:ext uri="{BB962C8B-B14F-4D97-AF65-F5344CB8AC3E}">
        <p14:creationId xmlns:p14="http://schemas.microsoft.com/office/powerpoint/2010/main" val="353497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OCAHO no. 1224</a:t>
            </a:r>
            <a:r>
              <a:rPr lang="en-US" baseline="0" dirty="0" smtClean="0"/>
              <a:t> (2014)</a:t>
            </a:r>
          </a:p>
          <a:p>
            <a:r>
              <a:rPr lang="en-US" baseline="0" dirty="0" smtClean="0"/>
              <a:t>12 OCAHO no. 1278 (2016)</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29</a:t>
            </a:fld>
            <a:endParaRPr lang="en-US" dirty="0"/>
          </a:p>
        </p:txBody>
      </p:sp>
    </p:spTree>
    <p:extLst>
      <p:ext uri="{BB962C8B-B14F-4D97-AF65-F5344CB8AC3E}">
        <p14:creationId xmlns:p14="http://schemas.microsoft.com/office/powerpoint/2010/main" val="158144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30</a:t>
            </a:fld>
            <a:endParaRPr lang="en-US" dirty="0"/>
          </a:p>
        </p:txBody>
      </p:sp>
    </p:spTree>
    <p:extLst>
      <p:ext uri="{BB962C8B-B14F-4D97-AF65-F5344CB8AC3E}">
        <p14:creationId xmlns:p14="http://schemas.microsoft.com/office/powerpoint/2010/main" val="4047106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Have a plan in place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have an attorney on retainer? If not, do you know who you will call?</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ICE requests certain documents with each audit, so have them prepared ahead of time, it will save you time and stress. Some documents usually requested are: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Wage and payroll records;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Incorporation documents;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Tax documents;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Forms I-9 and supporting documents;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Employee list;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State and Federal Quarterly Wage Tax Reports;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Business EIN, proprietor’s social security number;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Proof of enrollment in E-Verify;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All correspondence regarding E-Verify no-match letters. </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C95F1-ACA3-47E8-A7D0-4B004526BF90}" type="slidenum">
              <a:rPr lang="en-US" smtClean="0"/>
              <a:t>31</a:t>
            </a:fld>
            <a:endParaRPr lang="en-US" dirty="0"/>
          </a:p>
        </p:txBody>
      </p:sp>
    </p:spTree>
    <p:extLst>
      <p:ext uri="{BB962C8B-B14F-4D97-AF65-F5344CB8AC3E}">
        <p14:creationId xmlns:p14="http://schemas.microsoft.com/office/powerpoint/2010/main" val="1699229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32</a:t>
            </a:fld>
            <a:endParaRPr lang="en-US" dirty="0"/>
          </a:p>
        </p:txBody>
      </p:sp>
    </p:spTree>
    <p:extLst>
      <p:ext uri="{BB962C8B-B14F-4D97-AF65-F5344CB8AC3E}">
        <p14:creationId xmlns:p14="http://schemas.microsoft.com/office/powerpoint/2010/main" val="210393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C95F1-ACA3-47E8-A7D0-4B004526BF90}" type="slidenum">
              <a:rPr lang="en-US" smtClean="0"/>
              <a:t>33</a:t>
            </a:fld>
            <a:endParaRPr lang="en-US" dirty="0"/>
          </a:p>
        </p:txBody>
      </p:sp>
    </p:spTree>
    <p:extLst>
      <p:ext uri="{BB962C8B-B14F-4D97-AF65-F5344CB8AC3E}">
        <p14:creationId xmlns:p14="http://schemas.microsoft.com/office/powerpoint/2010/main" val="83786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C95F1-ACA3-47E8-A7D0-4B004526BF90}" type="slidenum">
              <a:rPr lang="en-US" smtClean="0"/>
              <a:t>34</a:t>
            </a:fld>
            <a:endParaRPr lang="en-US" dirty="0"/>
          </a:p>
        </p:txBody>
      </p:sp>
    </p:spTree>
    <p:extLst>
      <p:ext uri="{BB962C8B-B14F-4D97-AF65-F5344CB8AC3E}">
        <p14:creationId xmlns:p14="http://schemas.microsoft.com/office/powerpoint/2010/main" val="849374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4C95F1-ACA3-47E8-A7D0-4B004526BF90}" type="slidenum">
              <a:rPr lang="en-US" smtClean="0"/>
              <a:t>35</a:t>
            </a:fld>
            <a:endParaRPr lang="en-US" dirty="0"/>
          </a:p>
        </p:txBody>
      </p:sp>
    </p:spTree>
    <p:extLst>
      <p:ext uri="{BB962C8B-B14F-4D97-AF65-F5344CB8AC3E}">
        <p14:creationId xmlns:p14="http://schemas.microsoft.com/office/powerpoint/2010/main" val="104145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Notice of Inspection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Normally hand-delivered by ICE Special Agent and Auditor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Can also be sent via mail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Demands a list of documents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Forms I-9 required to be presented within three business days, unless an extension is granted in writing.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Inspection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Conducted either at the worksite or at a DHS office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Auditor reviews all of the documents, determines whether any employees lacked work authorization, determines which, if any, employees were missing Forms I-9, determines if any of the seized Forms I-9 have errors.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Notice of Technical or Procedural Failures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Form I-9 is divided into “Technical or Procedural Violations” and “Substantive Paperwork Violations”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Substantive violations cannot be cured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Employers are given 10 days by statute to correct technical or procedural violations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10 days is triggered by the Notice of Technical or Procedural Violations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not corrected, can be subject to civil fine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Notice of Discrepancies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When ICE thinks an employee lacks work authorization, but cannot prove it.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Advises the employer that based on a review of the Forms I-9 and documentation submitted by the employee, ICE has been unable to determine their work eligibility.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employer should provide the employee with a copy of the notice, and give the employee an opportunity to present ICE with additional documentation to establish their employment eligibility.</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Notice of Suspect Documents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When ICE believes, based on database checks, that an employee or employee submitted fraudulent documents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Advises the employer that based on a review of the Forms I-9 and documentation submitted by the employee, ICE has determined that an employee is unauthorized to work and advises the employer of the possible criminal and civil penalties for continuing to employ that individual. ICE provides the employer and employee an opportunity to present additional documentation to demonstrate work authorization if they believe the finding is in error.</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7</a:t>
            </a:fld>
            <a:endParaRPr lang="en-US" dirty="0"/>
          </a:p>
        </p:txBody>
      </p:sp>
    </p:spTree>
    <p:extLst>
      <p:ext uri="{BB962C8B-B14F-4D97-AF65-F5344CB8AC3E}">
        <p14:creationId xmlns:p14="http://schemas.microsoft.com/office/powerpoint/2010/main" val="295900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Notice of Inspection Results - also known as a "compliance letter," used to notify a business that they were found to be in compliance.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Warning notice - issued in circumstances where substantive verification violations were identified, but circumstances do not warrant a monetary penalty and there is the expectation of future compliance by the employer.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Notice of Intent to Fine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May be issued for substantive, uncorrected technical, knowingly hire and continuing to employ violations.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30 days to pay the fine amount, negotiate a settlement or request a hearing with the Office of Chief Administrative Hearing Officer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the employer does not respond within 30 days it becomes a final, unappealable order</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9</a:t>
            </a:fld>
            <a:endParaRPr lang="en-US" dirty="0"/>
          </a:p>
        </p:txBody>
      </p:sp>
    </p:spTree>
    <p:extLst>
      <p:ext uri="{BB962C8B-B14F-4D97-AF65-F5344CB8AC3E}">
        <p14:creationId xmlns:p14="http://schemas.microsoft.com/office/powerpoint/2010/main" val="410810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10</a:t>
            </a:fld>
            <a:endParaRPr lang="en-US" dirty="0"/>
          </a:p>
        </p:txBody>
      </p:sp>
    </p:spTree>
    <p:extLst>
      <p:ext uri="{BB962C8B-B14F-4D97-AF65-F5344CB8AC3E}">
        <p14:creationId xmlns:p14="http://schemas.microsoft.com/office/powerpoint/2010/main" val="21444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12</a:t>
            </a:fld>
            <a:endParaRPr lang="en-US" dirty="0"/>
          </a:p>
        </p:txBody>
      </p:sp>
    </p:spTree>
    <p:extLst>
      <p:ext uri="{BB962C8B-B14F-4D97-AF65-F5344CB8AC3E}">
        <p14:creationId xmlns:p14="http://schemas.microsoft.com/office/powerpoint/2010/main" val="68190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13</a:t>
            </a:fld>
            <a:endParaRPr lang="en-US" dirty="0"/>
          </a:p>
        </p:txBody>
      </p:sp>
    </p:spTree>
    <p:extLst>
      <p:ext uri="{BB962C8B-B14F-4D97-AF65-F5344CB8AC3E}">
        <p14:creationId xmlns:p14="http://schemas.microsoft.com/office/powerpoint/2010/main" val="273844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15</a:t>
            </a:fld>
            <a:endParaRPr lang="en-US" dirty="0"/>
          </a:p>
        </p:txBody>
      </p:sp>
    </p:spTree>
    <p:extLst>
      <p:ext uri="{BB962C8B-B14F-4D97-AF65-F5344CB8AC3E}">
        <p14:creationId xmlns:p14="http://schemas.microsoft.com/office/powerpoint/2010/main" val="144431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fines – as told by OCAHO case law – is compliance/deterrence;</a:t>
            </a:r>
            <a:r>
              <a:rPr lang="en-US" baseline="0" dirty="0" smtClean="0"/>
              <a:t> not punishment. </a:t>
            </a:r>
          </a:p>
          <a:p>
            <a:r>
              <a:rPr lang="en-US" baseline="0" dirty="0" smtClean="0"/>
              <a:t>ICE fine ranges not binding on OCAHO judges. </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16</a:t>
            </a:fld>
            <a:endParaRPr lang="en-US" dirty="0"/>
          </a:p>
        </p:txBody>
      </p:sp>
    </p:spTree>
    <p:extLst>
      <p:ext uri="{BB962C8B-B14F-4D97-AF65-F5344CB8AC3E}">
        <p14:creationId xmlns:p14="http://schemas.microsoft.com/office/powerpoint/2010/main" val="864218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7" name="Straight Connector 6"/>
          <p:cNvCxnSpPr/>
          <p:nvPr userDrawn="1"/>
        </p:nvCxnSpPr>
        <p:spPr>
          <a:xfrm>
            <a:off x="1295400" y="3657600"/>
            <a:ext cx="6477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1104900" y="2549881"/>
            <a:ext cx="6934200" cy="924698"/>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smtClean="0">
              <a:ln>
                <a:noFill/>
              </a:ln>
              <a:solidFill>
                <a:prstClr val="black">
                  <a:lumMod val="85000"/>
                  <a:lumOff val="15000"/>
                </a:prstClr>
              </a:solidFill>
              <a:effectLst/>
              <a:uLnTx/>
              <a:uFillTx/>
              <a:latin typeface="+mn-lt"/>
              <a:ea typeface="+mn-ea"/>
              <a:cs typeface="+mn-cs"/>
            </a:endParaRPr>
          </a:p>
        </p:txBody>
      </p:sp>
      <p:sp>
        <p:nvSpPr>
          <p:cNvPr id="5" name="Text Placeholder 4"/>
          <p:cNvSpPr>
            <a:spLocks noGrp="1"/>
          </p:cNvSpPr>
          <p:nvPr>
            <p:ph type="body" sz="quarter" idx="11" hasCustomPrompt="1"/>
          </p:nvPr>
        </p:nvSpPr>
        <p:spPr>
          <a:xfrm>
            <a:off x="2247900" y="3886200"/>
            <a:ext cx="4648200" cy="401637"/>
          </a:xfrm>
          <a:prstGeom prst="rect">
            <a:avLst/>
          </a:prstGeom>
        </p:spPr>
        <p:txBody>
          <a:bodyPr/>
          <a:lstStyle>
            <a:lvl1pPr marL="0" indent="0" algn="ctr">
              <a:buNone/>
              <a:defRPr sz="1800" b="1">
                <a:solidFill>
                  <a:srgbClr val="00B0F0"/>
                </a:solidFill>
                <a:latin typeface="Calibri" panose="020F0502020204030204" pitchFamily="34" charset="0"/>
                <a:cs typeface="Calibri" panose="020F0502020204030204" pitchFamily="34" charset="0"/>
              </a:defRPr>
            </a:lvl1pPr>
          </a:lstStyle>
          <a:p>
            <a:pPr lvl="0"/>
            <a:r>
              <a:rPr lang="en-US" dirty="0" smtClean="0">
                <a:latin typeface="Century Gothic" panose="020B0502020202020204" pitchFamily="34" charset="0"/>
              </a:rPr>
              <a:t>Date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4572000"/>
            <a:ext cx="4286250" cy="1428750"/>
          </a:xfrm>
          <a:prstGeom prst="rect">
            <a:avLst/>
          </a:prstGeom>
        </p:spPr>
      </p:pic>
    </p:spTree>
    <p:extLst>
      <p:ext uri="{BB962C8B-B14F-4D97-AF65-F5344CB8AC3E}">
        <p14:creationId xmlns:p14="http://schemas.microsoft.com/office/powerpoint/2010/main" val="2797251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5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62000" y="381000"/>
            <a:ext cx="8229600" cy="709714"/>
          </a:xfrm>
          <a:prstGeom prst="rect">
            <a:avLst/>
          </a:prstGeom>
        </p:spPr>
        <p:txBody>
          <a:bodyPr/>
          <a:lstStyle>
            <a:lvl1pPr algn="l">
              <a:defRPr sz="3000">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419600"/>
          </a:xfrm>
          <a:prstGeom prst="rect">
            <a:avLst/>
          </a:prstGeom>
        </p:spPr>
        <p:txBody>
          <a:bodyPr>
            <a:normAutofit/>
          </a:bodyPr>
          <a:lstStyle>
            <a:lvl1pPr marL="342900" indent="-342900">
              <a:buClr>
                <a:srgbClr val="002060"/>
              </a:buClr>
              <a:buFont typeface="Arial" panose="020B0604020202020204" pitchFamily="34" charset="0"/>
              <a:buChar char="•"/>
              <a:defRPr sz="2000"/>
            </a:lvl1pPr>
            <a:lvl2pPr marL="742950" indent="-285750">
              <a:buClr>
                <a:srgbClr val="002060"/>
              </a:buClr>
              <a:buFont typeface="Arial" panose="020B0604020202020204" pitchFamily="34" charset="0"/>
              <a:buChar char="•"/>
              <a:defRPr sz="1800"/>
            </a:lvl2pPr>
            <a:lvl3pPr marL="1143000" indent="-228600">
              <a:buClr>
                <a:srgbClr val="002060"/>
              </a:buClr>
              <a:buFont typeface="Arial" panose="020B0604020202020204" pitchFamily="34" charset="0"/>
              <a:buChar char="•"/>
              <a:defRPr sz="1600"/>
            </a:lvl3pPr>
            <a:lvl4pPr marL="1600200" indent="-228600">
              <a:buClr>
                <a:srgbClr val="002060"/>
              </a:buClr>
              <a:buFont typeface="Arial" panose="020B0604020202020204" pitchFamily="34" charset="0"/>
              <a:buChar char="•"/>
              <a:defRPr sz="1400"/>
            </a:lvl4pPr>
            <a:lvl5pPr marL="2057400" indent="-228600">
              <a:buClr>
                <a:srgbClr val="002060"/>
              </a:buClr>
              <a:buFont typeface="Arial" panose="020B0604020202020204"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32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97" y="-297"/>
            <a:ext cx="9144793" cy="6858594"/>
          </a:xfrm>
          <a:prstGeom prst="rect">
            <a:avLst/>
          </a:prstGeom>
        </p:spPr>
      </p:pic>
      <p:sp>
        <p:nvSpPr>
          <p:cNvPr id="2" name="Title 1"/>
          <p:cNvSpPr>
            <a:spLocks noGrp="1"/>
          </p:cNvSpPr>
          <p:nvPr>
            <p:ph type="title" hasCustomPrompt="1"/>
          </p:nvPr>
        </p:nvSpPr>
        <p:spPr>
          <a:xfrm>
            <a:off x="762000" y="381000"/>
            <a:ext cx="8229600" cy="709714"/>
          </a:xfrm>
          <a:prstGeom prst="rect">
            <a:avLst/>
          </a:prstGeom>
        </p:spPr>
        <p:txBody>
          <a:bodyPr/>
          <a:lstStyle>
            <a:lvl1pPr algn="l">
              <a:defRPr sz="3000">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419600"/>
          </a:xfrm>
          <a:prstGeom prst="rect">
            <a:avLst/>
          </a:prstGeom>
        </p:spPr>
        <p:txBody>
          <a:bodyPr>
            <a:normAutofit/>
          </a:bodyPr>
          <a:lstStyle>
            <a:lvl1pPr marL="342900" indent="-342900">
              <a:buClr>
                <a:srgbClr val="002060"/>
              </a:buClr>
              <a:buFont typeface="Arial" panose="020B0604020202020204" pitchFamily="34" charset="0"/>
              <a:buChar char="•"/>
              <a:defRPr sz="2000"/>
            </a:lvl1pPr>
            <a:lvl2pPr marL="742950" indent="-285750">
              <a:buClr>
                <a:srgbClr val="002060"/>
              </a:buClr>
              <a:buFont typeface="Arial" panose="020B0604020202020204" pitchFamily="34" charset="0"/>
              <a:buChar char="•"/>
              <a:defRPr sz="1800"/>
            </a:lvl2pPr>
            <a:lvl3pPr marL="1143000" indent="-228600">
              <a:buClr>
                <a:srgbClr val="002060"/>
              </a:buClr>
              <a:buFont typeface="Arial" panose="020B0604020202020204" pitchFamily="34" charset="0"/>
              <a:buChar char="•"/>
              <a:defRPr sz="1600"/>
            </a:lvl3pPr>
            <a:lvl4pPr marL="1600200" indent="-228600">
              <a:buClr>
                <a:srgbClr val="002060"/>
              </a:buClr>
              <a:buFont typeface="Arial" panose="020B0604020202020204" pitchFamily="34" charset="0"/>
              <a:buChar char="•"/>
              <a:defRPr sz="1400"/>
            </a:lvl4pPr>
            <a:lvl5pPr marL="2057400" indent="-228600">
              <a:buClr>
                <a:srgbClr val="002060"/>
              </a:buClr>
              <a:buFont typeface="Arial" panose="020B0604020202020204"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
          <a:stretch>
            <a:fillRect/>
          </a:stretch>
        </p:blipFill>
        <p:spPr>
          <a:xfrm>
            <a:off x="7432963" y="6553200"/>
            <a:ext cx="1558637" cy="228600"/>
          </a:xfrm>
          <a:prstGeom prst="rect">
            <a:avLst/>
          </a:prstGeom>
        </p:spPr>
      </p:pic>
    </p:spTree>
    <p:extLst>
      <p:ext uri="{BB962C8B-B14F-4D97-AF65-F5344CB8AC3E}">
        <p14:creationId xmlns:p14="http://schemas.microsoft.com/office/powerpoint/2010/main" val="2512495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547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8"/>
          <a:stretch>
            <a:fillRect/>
          </a:stretch>
        </p:blipFill>
        <p:spPr>
          <a:xfrm>
            <a:off x="7432963" y="6553200"/>
            <a:ext cx="1558637" cy="228600"/>
          </a:xfrm>
          <a:prstGeom prst="rect">
            <a:avLst/>
          </a:prstGeom>
        </p:spPr>
      </p:pic>
    </p:spTree>
    <p:extLst>
      <p:ext uri="{BB962C8B-B14F-4D97-AF65-F5344CB8AC3E}">
        <p14:creationId xmlns:p14="http://schemas.microsoft.com/office/powerpoint/2010/main" val="2823807918"/>
      </p:ext>
    </p:extLst>
  </p:cSld>
  <p:clrMap bg1="lt1" tx1="dk1" bg2="lt2" tx2="dk2" accent1="accent1" accent2="accent2" accent3="accent3" accent4="accent4" accent5="accent5" accent6="accent6" hlink="hlink" folHlink="folHlink"/>
  <p:sldLayoutIdLst>
    <p:sldLayoutId id="2147483657" r:id="rId1"/>
    <p:sldLayoutId id="2147483655" r:id="rId2"/>
    <p:sldLayoutId id="2147483658" r:id="rId3"/>
    <p:sldLayoutId id="2147483659" r:id="rId4"/>
    <p:sldLayoutId id="2147483660" r:id="rId5"/>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lumMod val="85000"/>
              <a:lumOff val="1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92D050"/>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92D050"/>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3"/>
          <a:stretch>
            <a:fillRect/>
          </a:stretch>
        </p:blipFill>
        <p:spPr>
          <a:xfrm>
            <a:off x="7432963" y="6553200"/>
            <a:ext cx="1558637" cy="228600"/>
          </a:xfrm>
          <a:prstGeom prst="rect">
            <a:avLst/>
          </a:prstGeom>
        </p:spPr>
      </p:pic>
    </p:spTree>
    <p:extLst>
      <p:ext uri="{BB962C8B-B14F-4D97-AF65-F5344CB8AC3E}">
        <p14:creationId xmlns:p14="http://schemas.microsoft.com/office/powerpoint/2010/main" val="115867012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2800" b="1" kern="1200">
          <a:solidFill>
            <a:schemeClr val="tx1">
              <a:lumMod val="85000"/>
              <a:lumOff val="1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92D050"/>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92D050"/>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jmazzeo@truescreen.com" TargetMode="External"/><Relationship Id="rId2" Type="http://schemas.openxmlformats.org/officeDocument/2006/relationships/hyperlink" Target="mailto:aerlam@truescreen.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47900" y="3789363"/>
            <a:ext cx="4648200" cy="401637"/>
          </a:xfrm>
        </p:spPr>
        <p:txBody>
          <a:bodyPr/>
          <a:lstStyle/>
          <a:p>
            <a:r>
              <a:rPr lang="en-US" dirty="0">
                <a:solidFill>
                  <a:srgbClr val="0081B9"/>
                </a:solidFill>
              </a:rPr>
              <a:t>Winter </a:t>
            </a:r>
            <a:r>
              <a:rPr lang="en-US" dirty="0" smtClean="0">
                <a:solidFill>
                  <a:srgbClr val="0081B9"/>
                </a:solidFill>
              </a:rPr>
              <a:t>2022</a:t>
            </a:r>
            <a:endParaRPr lang="en-US" dirty="0">
              <a:solidFill>
                <a:srgbClr val="0081B9"/>
              </a:solidFill>
            </a:endParaRPr>
          </a:p>
        </p:txBody>
      </p:sp>
      <p:sp>
        <p:nvSpPr>
          <p:cNvPr id="6" name="Text Placeholder 1"/>
          <p:cNvSpPr>
            <a:spLocks noGrp="1"/>
          </p:cNvSpPr>
          <p:nvPr>
            <p:ph type="body" sz="quarter" idx="10"/>
          </p:nvPr>
        </p:nvSpPr>
        <p:spPr>
          <a:xfrm>
            <a:off x="304800" y="2047102"/>
            <a:ext cx="8610600" cy="1686698"/>
          </a:xfrm>
        </p:spPr>
        <p:txBody>
          <a:bodyPr/>
          <a:lstStyle/>
          <a:p>
            <a:r>
              <a:rPr lang="en-US" sz="4800" dirty="0" smtClean="0">
                <a:latin typeface="+mn-lt"/>
              </a:rPr>
              <a:t>Navigating the Treacherous Waters of Form I-9</a:t>
            </a:r>
            <a:endParaRPr lang="en-US" sz="4800" dirty="0">
              <a:latin typeface="+mn-lt"/>
            </a:endParaRPr>
          </a:p>
        </p:txBody>
      </p:sp>
    </p:spTree>
    <p:extLst>
      <p:ext uri="{BB962C8B-B14F-4D97-AF65-F5344CB8AC3E}">
        <p14:creationId xmlns:p14="http://schemas.microsoft.com/office/powerpoint/2010/main" val="1382854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19200" y="3314700"/>
            <a:ext cx="4889298" cy="2998118"/>
          </a:xfrm>
          <a:prstGeom prst="rect">
            <a:avLst/>
          </a:prstGeom>
        </p:spPr>
      </p:pic>
      <p:sp>
        <p:nvSpPr>
          <p:cNvPr id="2" name="Title 1"/>
          <p:cNvSpPr>
            <a:spLocks noGrp="1"/>
          </p:cNvSpPr>
          <p:nvPr>
            <p:ph type="title"/>
          </p:nvPr>
        </p:nvSpPr>
        <p:spPr/>
        <p:txBody>
          <a:bodyPr/>
          <a:lstStyle/>
          <a:p>
            <a:r>
              <a:rPr lang="en-US" dirty="0" smtClean="0"/>
              <a:t>TYPES OF VIOLATIONS</a:t>
            </a:r>
            <a:endParaRPr lang="en-US" dirty="0"/>
          </a:p>
        </p:txBody>
      </p:sp>
      <p:sp>
        <p:nvSpPr>
          <p:cNvPr id="6" name="Content Placeholder 2"/>
          <p:cNvSpPr>
            <a:spLocks noGrp="1"/>
          </p:cNvSpPr>
          <p:nvPr>
            <p:ph idx="1"/>
          </p:nvPr>
        </p:nvSpPr>
        <p:spPr>
          <a:xfrm>
            <a:off x="457200" y="1524000"/>
            <a:ext cx="5334000" cy="4419600"/>
          </a:xfrm>
        </p:spPr>
        <p:txBody>
          <a:bodyPr>
            <a:noAutofit/>
          </a:bodyPr>
          <a:lstStyle/>
          <a:p>
            <a:pPr>
              <a:buClr>
                <a:srgbClr val="0081B9"/>
              </a:buClr>
            </a:pPr>
            <a:r>
              <a:rPr lang="en-US" dirty="0"/>
              <a:t>Substantive Violations </a:t>
            </a:r>
          </a:p>
          <a:p>
            <a:pPr lvl="1">
              <a:buClr>
                <a:srgbClr val="0081B9"/>
              </a:buClr>
            </a:pPr>
            <a:r>
              <a:rPr lang="en-US" dirty="0"/>
              <a:t>“Paperwork Violations”</a:t>
            </a:r>
          </a:p>
          <a:p>
            <a:pPr lvl="1">
              <a:buClr>
                <a:srgbClr val="0081B9"/>
              </a:buClr>
            </a:pPr>
            <a:r>
              <a:rPr lang="en-US" dirty="0"/>
              <a:t>Failure to Prepare</a:t>
            </a:r>
          </a:p>
          <a:p>
            <a:pPr lvl="1">
              <a:buClr>
                <a:srgbClr val="0081B9"/>
              </a:buClr>
            </a:pPr>
            <a:r>
              <a:rPr lang="en-US" dirty="0"/>
              <a:t>Technical/Procedural Violations that were not </a:t>
            </a:r>
            <a:r>
              <a:rPr lang="en-US" dirty="0" smtClean="0"/>
              <a:t>remedied</a:t>
            </a:r>
            <a:endParaRPr lang="en-US" dirty="0"/>
          </a:p>
          <a:p>
            <a:pPr>
              <a:buClr>
                <a:srgbClr val="0081B9"/>
              </a:buClr>
            </a:pPr>
            <a:r>
              <a:rPr lang="en-US" dirty="0"/>
              <a:t>Technical/Procedural Violations</a:t>
            </a:r>
          </a:p>
          <a:p>
            <a:pPr>
              <a:buClr>
                <a:srgbClr val="0081B9"/>
              </a:buClr>
            </a:pPr>
            <a:r>
              <a:rPr lang="en-US" dirty="0"/>
              <a:t>Knowing Hire</a:t>
            </a:r>
          </a:p>
          <a:p>
            <a:pPr>
              <a:buClr>
                <a:srgbClr val="0081B9"/>
              </a:buClr>
            </a:pPr>
            <a:r>
              <a:rPr lang="en-US" dirty="0"/>
              <a:t>Continuing to Employ</a:t>
            </a:r>
          </a:p>
        </p:txBody>
      </p:sp>
      <p:pic>
        <p:nvPicPr>
          <p:cNvPr id="5" name="Picture 4"/>
          <p:cNvPicPr>
            <a:picLocks noChangeAspect="1"/>
          </p:cNvPicPr>
          <p:nvPr/>
        </p:nvPicPr>
        <p:blipFill>
          <a:blip r:embed="rId4"/>
          <a:stretch>
            <a:fillRect/>
          </a:stretch>
        </p:blipFill>
        <p:spPr>
          <a:xfrm>
            <a:off x="6019800" y="1600200"/>
            <a:ext cx="2505075" cy="1714500"/>
          </a:xfrm>
          <a:prstGeom prst="rect">
            <a:avLst/>
          </a:prstGeom>
        </p:spPr>
      </p:pic>
    </p:spTree>
    <p:extLst>
      <p:ext uri="{BB962C8B-B14F-4D97-AF65-F5344CB8AC3E}">
        <p14:creationId xmlns:p14="http://schemas.microsoft.com/office/powerpoint/2010/main" val="177496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10"/>
          <p:cNvSpPr/>
          <p:nvPr/>
        </p:nvSpPr>
        <p:spPr>
          <a:xfrm>
            <a:off x="6248400" y="5486400"/>
            <a:ext cx="2590800" cy="8382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242887" y="1447800"/>
            <a:ext cx="4114800" cy="4419600"/>
          </a:xfrm>
          <a:prstGeom prst="rect">
            <a:avLst/>
          </a:prstGeom>
        </p:spPr>
        <p:txBody>
          <a:bodyPr>
            <a:normAutofit/>
          </a:bodyPr>
          <a:lstStyle>
            <a:lvl1pPr marL="342900" indent="-342900" algn="l" defTabSz="914400" rtl="0" eaLnBrk="1" latinLnBrk="0" hangingPunct="1">
              <a:spcBef>
                <a:spcPct val="20000"/>
              </a:spcBef>
              <a:buClr>
                <a:srgbClr val="002060"/>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81B9"/>
              </a:buClr>
            </a:pPr>
            <a:r>
              <a:rPr lang="en-US" dirty="0"/>
              <a:t>In Section 1, failure to ensure:</a:t>
            </a:r>
          </a:p>
          <a:p>
            <a:pPr lvl="1">
              <a:buClr>
                <a:srgbClr val="0081B9"/>
              </a:buClr>
            </a:pPr>
            <a:r>
              <a:rPr lang="en-US" dirty="0"/>
              <a:t>Employee provides name;</a:t>
            </a:r>
          </a:p>
          <a:p>
            <a:pPr lvl="1">
              <a:buClr>
                <a:srgbClr val="0081B9"/>
              </a:buClr>
            </a:pPr>
            <a:r>
              <a:rPr lang="en-US" dirty="0"/>
              <a:t>Employee selects attestation;</a:t>
            </a:r>
          </a:p>
          <a:p>
            <a:pPr lvl="1">
              <a:buClr>
                <a:srgbClr val="0081B9"/>
              </a:buClr>
            </a:pPr>
            <a:r>
              <a:rPr lang="en-US" dirty="0"/>
              <a:t>Employee provides alien, USCIS, or admission number (if required);</a:t>
            </a:r>
          </a:p>
          <a:p>
            <a:pPr lvl="1">
              <a:buClr>
                <a:srgbClr val="0081B9"/>
              </a:buClr>
            </a:pPr>
            <a:r>
              <a:rPr lang="en-US" dirty="0"/>
              <a:t>Employee signature and date;</a:t>
            </a:r>
          </a:p>
          <a:p>
            <a:pPr lvl="1">
              <a:buClr>
                <a:srgbClr val="0081B9"/>
              </a:buClr>
            </a:pPr>
            <a:r>
              <a:rPr lang="en-US" dirty="0"/>
              <a:t>Ensure completion by the end of the first day of </a:t>
            </a:r>
            <a:r>
              <a:rPr lang="en-US" dirty="0" smtClean="0"/>
              <a:t>employment</a:t>
            </a:r>
            <a:endParaRPr lang="en-US" dirty="0"/>
          </a:p>
        </p:txBody>
      </p:sp>
      <p:sp>
        <p:nvSpPr>
          <p:cNvPr id="8" name="Content Placeholder 2"/>
          <p:cNvSpPr txBox="1">
            <a:spLocks/>
          </p:cNvSpPr>
          <p:nvPr/>
        </p:nvSpPr>
        <p:spPr>
          <a:xfrm>
            <a:off x="4343400" y="1447800"/>
            <a:ext cx="4343400" cy="4419600"/>
          </a:xfrm>
          <a:prstGeom prst="rect">
            <a:avLst/>
          </a:prstGeom>
        </p:spPr>
        <p:txBody>
          <a:bodyPr>
            <a:normAutofit/>
          </a:bodyPr>
          <a:lstStyle>
            <a:lvl1pPr marL="342900" indent="-342900" algn="l" defTabSz="914400" rtl="0" eaLnBrk="1" latinLnBrk="0" hangingPunct="1">
              <a:spcBef>
                <a:spcPct val="20000"/>
              </a:spcBef>
              <a:buClr>
                <a:srgbClr val="002060"/>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81B9"/>
              </a:buClr>
            </a:pPr>
            <a:r>
              <a:rPr lang="en-US" dirty="0"/>
              <a:t>In Section 2, failure to:</a:t>
            </a:r>
          </a:p>
          <a:p>
            <a:pPr lvl="1">
              <a:buClr>
                <a:srgbClr val="0081B9"/>
              </a:buClr>
            </a:pPr>
            <a:r>
              <a:rPr lang="en-US" dirty="0"/>
              <a:t>Review and verify proper documents; </a:t>
            </a:r>
          </a:p>
          <a:p>
            <a:pPr lvl="1">
              <a:buClr>
                <a:srgbClr val="0081B9"/>
              </a:buClr>
            </a:pPr>
            <a:r>
              <a:rPr lang="en-US" dirty="0"/>
              <a:t>Record required information from the documents </a:t>
            </a:r>
            <a:r>
              <a:rPr lang="en-US" i="1" dirty="0"/>
              <a:t>except </a:t>
            </a:r>
            <a:r>
              <a:rPr lang="en-US" dirty="0"/>
              <a:t>if a photocopy is retained and presented;</a:t>
            </a:r>
          </a:p>
          <a:p>
            <a:pPr lvl="1">
              <a:buClr>
                <a:srgbClr val="0081B9"/>
              </a:buClr>
            </a:pPr>
            <a:r>
              <a:rPr lang="en-US" dirty="0"/>
              <a:t>Sign and date the attestation;</a:t>
            </a:r>
          </a:p>
          <a:p>
            <a:pPr lvl="1">
              <a:buClr>
                <a:srgbClr val="0081B9"/>
              </a:buClr>
            </a:pPr>
            <a:r>
              <a:rPr lang="en-US" dirty="0"/>
              <a:t>Complete Section 2 by the end of the third business day of </a:t>
            </a:r>
            <a:r>
              <a:rPr lang="en-US" dirty="0" smtClean="0"/>
              <a:t>employment</a:t>
            </a:r>
            <a:endParaRPr lang="en-US" dirty="0"/>
          </a:p>
        </p:txBody>
      </p:sp>
      <p:sp>
        <p:nvSpPr>
          <p:cNvPr id="3" name="Title 2"/>
          <p:cNvSpPr>
            <a:spLocks noGrp="1"/>
          </p:cNvSpPr>
          <p:nvPr>
            <p:ph type="title"/>
          </p:nvPr>
        </p:nvSpPr>
        <p:spPr/>
        <p:txBody>
          <a:bodyPr/>
          <a:lstStyle/>
          <a:p>
            <a:r>
              <a:rPr lang="en-US" dirty="0" smtClean="0"/>
              <a:t>SUBSTANTIVE/PAPERWORK VIOLATIONS</a:t>
            </a:r>
            <a:endParaRPr lang="en-US" dirty="0"/>
          </a:p>
        </p:txBody>
      </p:sp>
    </p:spTree>
    <p:extLst>
      <p:ext uri="{BB962C8B-B14F-4D97-AF65-F5344CB8AC3E}">
        <p14:creationId xmlns:p14="http://schemas.microsoft.com/office/powerpoint/2010/main" val="258637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SUBSTANTIVE/PAPERWORK VIOLATIONS, cont.</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In Section 3, failure to:</a:t>
            </a:r>
          </a:p>
          <a:p>
            <a:pPr lvl="1">
              <a:buClr>
                <a:srgbClr val="0081B9"/>
              </a:buClr>
            </a:pPr>
            <a:r>
              <a:rPr lang="en-US" dirty="0"/>
              <a:t>Review and verify proper documents;</a:t>
            </a:r>
          </a:p>
          <a:p>
            <a:pPr lvl="1">
              <a:buClr>
                <a:srgbClr val="0081B9"/>
              </a:buClr>
            </a:pPr>
            <a:r>
              <a:rPr lang="en-US" dirty="0"/>
              <a:t>Record required information from the documents </a:t>
            </a:r>
            <a:r>
              <a:rPr lang="en-US" i="1" dirty="0"/>
              <a:t>except </a:t>
            </a:r>
            <a:r>
              <a:rPr lang="en-US" dirty="0"/>
              <a:t>if a photocopy is retained and presented;</a:t>
            </a:r>
          </a:p>
          <a:p>
            <a:pPr lvl="1">
              <a:buClr>
                <a:srgbClr val="0081B9"/>
              </a:buClr>
            </a:pPr>
            <a:r>
              <a:rPr lang="en-US" dirty="0"/>
              <a:t>Sign and date the attestation; </a:t>
            </a:r>
          </a:p>
          <a:p>
            <a:pPr lvl="1">
              <a:buClr>
                <a:srgbClr val="0081B9"/>
              </a:buClr>
            </a:pPr>
            <a:r>
              <a:rPr lang="en-US" dirty="0"/>
              <a:t>Complete Section 3 by the date work authorization </a:t>
            </a:r>
            <a:r>
              <a:rPr lang="en-US" dirty="0" smtClean="0"/>
              <a:t>expires</a:t>
            </a:r>
            <a:endParaRPr lang="en-US" dirty="0"/>
          </a:p>
        </p:txBody>
      </p:sp>
    </p:spTree>
    <p:extLst>
      <p:ext uri="{BB962C8B-B14F-4D97-AF65-F5344CB8AC3E}">
        <p14:creationId xmlns:p14="http://schemas.microsoft.com/office/powerpoint/2010/main" val="2047433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709714"/>
          </a:xfrm>
        </p:spPr>
        <p:txBody>
          <a:bodyPr/>
          <a:lstStyle/>
          <a:p>
            <a:r>
              <a:rPr lang="en-US" dirty="0" smtClean="0"/>
              <a:t>SUBSTANTIVE VIOLATIONS – FAILURE TO PREPARE OR PRESENT</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During the audit, the auditor will use public records – tax filings, unemployment filings – along with the requested employee roster and determine a list of individuals who were within the retention </a:t>
            </a:r>
            <a:r>
              <a:rPr lang="en-US" dirty="0" smtClean="0"/>
              <a:t>period</a:t>
            </a:r>
            <a:endParaRPr lang="en-US" dirty="0"/>
          </a:p>
          <a:p>
            <a:pPr>
              <a:buClr>
                <a:srgbClr val="0081B9"/>
              </a:buClr>
            </a:pPr>
            <a:r>
              <a:rPr lang="en-US" dirty="0"/>
              <a:t>The auditor will then sort through each Form I-9 to determine whether a Form I-9 was completed for each required </a:t>
            </a:r>
            <a:r>
              <a:rPr lang="en-US" dirty="0" smtClean="0"/>
              <a:t>individual</a:t>
            </a:r>
            <a:endParaRPr lang="en-US" dirty="0"/>
          </a:p>
          <a:p>
            <a:pPr>
              <a:buClr>
                <a:srgbClr val="0081B9"/>
              </a:buClr>
            </a:pPr>
            <a:r>
              <a:rPr lang="en-US" dirty="0"/>
              <a:t>If the Form I-9 is not available, then it is a </a:t>
            </a:r>
            <a:r>
              <a:rPr lang="en-US" dirty="0" smtClean="0"/>
              <a:t>violation</a:t>
            </a:r>
            <a:endParaRPr lang="en-US" dirty="0"/>
          </a:p>
          <a:p>
            <a:pPr lvl="1">
              <a:buClr>
                <a:srgbClr val="0081B9"/>
              </a:buClr>
            </a:pPr>
            <a:r>
              <a:rPr lang="en-US" dirty="0"/>
              <a:t>Also applies to Forms I-9 “found” or turned over after the date mandated in the </a:t>
            </a:r>
            <a:r>
              <a:rPr lang="en-US" dirty="0" smtClean="0"/>
              <a:t>NOI</a:t>
            </a:r>
            <a:endParaRPr lang="en-US" dirty="0"/>
          </a:p>
        </p:txBody>
      </p:sp>
    </p:spTree>
    <p:extLst>
      <p:ext uri="{BB962C8B-B14F-4D97-AF65-F5344CB8AC3E}">
        <p14:creationId xmlns:p14="http://schemas.microsoft.com/office/powerpoint/2010/main" val="1684622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10"/>
          <p:cNvSpPr/>
          <p:nvPr/>
        </p:nvSpPr>
        <p:spPr>
          <a:xfrm>
            <a:off x="6248400" y="5486400"/>
            <a:ext cx="2590800" cy="8382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242887" y="1447800"/>
            <a:ext cx="4114800" cy="4419600"/>
          </a:xfrm>
          <a:prstGeom prst="rect">
            <a:avLst/>
          </a:prstGeom>
        </p:spPr>
        <p:txBody>
          <a:bodyPr>
            <a:normAutofit/>
          </a:bodyPr>
          <a:lstStyle>
            <a:lvl1pPr marL="342900" indent="-342900" algn="l" defTabSz="914400" rtl="0" eaLnBrk="1" latinLnBrk="0" hangingPunct="1">
              <a:spcBef>
                <a:spcPct val="20000"/>
              </a:spcBef>
              <a:buClr>
                <a:srgbClr val="002060"/>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81B9"/>
              </a:buClr>
            </a:pPr>
            <a:r>
              <a:rPr lang="en-US" dirty="0"/>
              <a:t>In Section 1, failure to ensure:</a:t>
            </a:r>
          </a:p>
          <a:p>
            <a:pPr lvl="1">
              <a:buClr>
                <a:srgbClr val="0081B9"/>
              </a:buClr>
            </a:pPr>
            <a:r>
              <a:rPr lang="en-US" dirty="0"/>
              <a:t>Employee provides maiden name, address, or birth date; </a:t>
            </a:r>
          </a:p>
          <a:p>
            <a:pPr lvl="1">
              <a:buClr>
                <a:srgbClr val="0081B9"/>
              </a:buClr>
            </a:pPr>
            <a:r>
              <a:rPr lang="en-US" dirty="0"/>
              <a:t>Employee provides alien, USCIS, or admission number </a:t>
            </a:r>
            <a:r>
              <a:rPr lang="en-US" i="1" dirty="0"/>
              <a:t>if a photocopy is retained</a:t>
            </a:r>
            <a:r>
              <a:rPr lang="en-US" dirty="0"/>
              <a:t> or </a:t>
            </a:r>
            <a:r>
              <a:rPr lang="en-US" i="1" dirty="0"/>
              <a:t>it is recorded in Section 2</a:t>
            </a:r>
            <a:r>
              <a:rPr lang="en-US" dirty="0"/>
              <a:t>;</a:t>
            </a:r>
          </a:p>
          <a:p>
            <a:pPr lvl="1">
              <a:buClr>
                <a:srgbClr val="0081B9"/>
              </a:buClr>
            </a:pPr>
            <a:r>
              <a:rPr lang="en-US" dirty="0"/>
              <a:t>Employee dates Section 1 at the time of hire; </a:t>
            </a:r>
          </a:p>
          <a:p>
            <a:pPr lvl="1">
              <a:buClr>
                <a:srgbClr val="0081B9"/>
              </a:buClr>
            </a:pPr>
            <a:r>
              <a:rPr lang="en-US" dirty="0"/>
              <a:t>Ensure that preparer or translator provides name, address, signature, and </a:t>
            </a:r>
            <a:r>
              <a:rPr lang="en-US" dirty="0" smtClean="0"/>
              <a:t>date</a:t>
            </a:r>
            <a:endParaRPr lang="en-US" dirty="0"/>
          </a:p>
        </p:txBody>
      </p:sp>
      <p:sp>
        <p:nvSpPr>
          <p:cNvPr id="8" name="Content Placeholder 2"/>
          <p:cNvSpPr txBox="1">
            <a:spLocks/>
          </p:cNvSpPr>
          <p:nvPr/>
        </p:nvSpPr>
        <p:spPr>
          <a:xfrm>
            <a:off x="4343400" y="1447800"/>
            <a:ext cx="4343400" cy="4876800"/>
          </a:xfrm>
          <a:prstGeom prst="rect">
            <a:avLst/>
          </a:prstGeom>
        </p:spPr>
        <p:txBody>
          <a:bodyPr>
            <a:normAutofit/>
          </a:bodyPr>
          <a:lstStyle>
            <a:lvl1pPr marL="342900" indent="-342900" algn="l" defTabSz="914400" rtl="0" eaLnBrk="1" latinLnBrk="0" hangingPunct="1">
              <a:spcBef>
                <a:spcPct val="20000"/>
              </a:spcBef>
              <a:buClr>
                <a:srgbClr val="002060"/>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81B9"/>
              </a:buClr>
            </a:pPr>
            <a:r>
              <a:rPr lang="en-US" dirty="0"/>
              <a:t>In Section 2, failure to:</a:t>
            </a:r>
          </a:p>
          <a:p>
            <a:pPr lvl="1">
              <a:buClr>
                <a:srgbClr val="0081B9"/>
              </a:buClr>
            </a:pPr>
            <a:r>
              <a:rPr lang="en-US" dirty="0"/>
              <a:t>Record required document information </a:t>
            </a:r>
            <a:r>
              <a:rPr lang="en-US" i="1" dirty="0"/>
              <a:t>if a legible copy is provided</a:t>
            </a:r>
            <a:r>
              <a:rPr lang="en-US" dirty="0"/>
              <a:t>; </a:t>
            </a:r>
          </a:p>
          <a:p>
            <a:pPr lvl="1">
              <a:buClr>
                <a:srgbClr val="0081B9"/>
              </a:buClr>
            </a:pPr>
            <a:r>
              <a:rPr lang="en-US" dirty="0"/>
              <a:t>Provide title, business name, and business address;</a:t>
            </a:r>
          </a:p>
          <a:p>
            <a:pPr lvl="1">
              <a:buClr>
                <a:srgbClr val="0081B9"/>
              </a:buClr>
            </a:pPr>
            <a:r>
              <a:rPr lang="en-US" dirty="0"/>
              <a:t>Provide date of hire; </a:t>
            </a:r>
          </a:p>
          <a:p>
            <a:pPr lvl="1">
              <a:buClr>
                <a:srgbClr val="0081B9"/>
              </a:buClr>
            </a:pPr>
            <a:r>
              <a:rPr lang="en-US" dirty="0"/>
              <a:t>Date Section </a:t>
            </a:r>
            <a:r>
              <a:rPr lang="en-US" dirty="0" smtClean="0"/>
              <a:t>2</a:t>
            </a:r>
          </a:p>
          <a:p>
            <a:pPr lvl="1">
              <a:buClr>
                <a:srgbClr val="0081B9"/>
              </a:buClr>
            </a:pPr>
            <a:endParaRPr lang="en-US" dirty="0"/>
          </a:p>
          <a:p>
            <a:pPr>
              <a:buClr>
                <a:srgbClr val="0081B9"/>
              </a:buClr>
            </a:pPr>
            <a:r>
              <a:rPr lang="en-US" dirty="0" smtClean="0"/>
              <a:t>In Section 3, failure to:</a:t>
            </a:r>
          </a:p>
          <a:p>
            <a:pPr lvl="1">
              <a:buClr>
                <a:srgbClr val="0081B9"/>
              </a:buClr>
            </a:pPr>
            <a:r>
              <a:rPr lang="en-US" dirty="0" smtClean="0"/>
              <a:t>Provide required document information </a:t>
            </a:r>
            <a:r>
              <a:rPr lang="en-US" i="1" dirty="0" smtClean="0"/>
              <a:t>if a legible copy is provided;</a:t>
            </a:r>
          </a:p>
          <a:p>
            <a:pPr lvl="1">
              <a:buClr>
                <a:srgbClr val="0081B9"/>
              </a:buClr>
            </a:pPr>
            <a:r>
              <a:rPr lang="en-US" dirty="0" smtClean="0"/>
              <a:t>Provide date of hire in Section 3</a:t>
            </a:r>
            <a:endParaRPr lang="en-US" dirty="0"/>
          </a:p>
        </p:txBody>
      </p:sp>
      <p:sp>
        <p:nvSpPr>
          <p:cNvPr id="3" name="Title 2"/>
          <p:cNvSpPr>
            <a:spLocks noGrp="1"/>
          </p:cNvSpPr>
          <p:nvPr>
            <p:ph type="title"/>
          </p:nvPr>
        </p:nvSpPr>
        <p:spPr/>
        <p:txBody>
          <a:bodyPr/>
          <a:lstStyle/>
          <a:p>
            <a:r>
              <a:rPr lang="en-US" dirty="0" smtClean="0"/>
              <a:t>TECHNICAL/PROCEDURAL VIOLATIONS</a:t>
            </a:r>
            <a:endParaRPr lang="en-US" dirty="0"/>
          </a:p>
        </p:txBody>
      </p:sp>
    </p:spTree>
    <p:extLst>
      <p:ext uri="{BB962C8B-B14F-4D97-AF65-F5344CB8AC3E}">
        <p14:creationId xmlns:p14="http://schemas.microsoft.com/office/powerpoint/2010/main" val="3967430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8 U.S.C. § 1324a(a)(1) – unlawful “to hire … an alien knowing the alien is an unauthorized alien”</a:t>
            </a:r>
          </a:p>
          <a:p>
            <a:pPr>
              <a:buClr>
                <a:srgbClr val="0081B9"/>
              </a:buClr>
            </a:pPr>
            <a:r>
              <a:rPr lang="en-US" dirty="0"/>
              <a:t>8 U.S.C. § 1324a(a)(2) – unlawful “to continue to employ [an] alien knowing the alien is (or has become) an unauthorized </a:t>
            </a:r>
            <a:r>
              <a:rPr lang="en-US" dirty="0" smtClean="0"/>
              <a:t>alien</a:t>
            </a:r>
            <a:endParaRPr lang="en-US" dirty="0"/>
          </a:p>
          <a:p>
            <a:pPr>
              <a:buClr>
                <a:srgbClr val="0081B9"/>
              </a:buClr>
            </a:pPr>
            <a:r>
              <a:rPr lang="en-US" dirty="0"/>
              <a:t>8 U.S.C. § 1324a(h)(3) – unauthorized alien defined as an individual who is neither a lawful permanent resident nor authorized to </a:t>
            </a:r>
            <a:r>
              <a:rPr lang="en-US" dirty="0" smtClean="0"/>
              <a:t>work</a:t>
            </a:r>
            <a:endParaRPr lang="en-US" dirty="0"/>
          </a:p>
          <a:p>
            <a:pPr>
              <a:buClr>
                <a:srgbClr val="0081B9"/>
              </a:buClr>
            </a:pPr>
            <a:r>
              <a:rPr lang="en-US" dirty="0"/>
              <a:t>Knowledge may be direct or </a:t>
            </a:r>
            <a:r>
              <a:rPr lang="en-US" dirty="0" smtClean="0"/>
              <a:t>circumstantial</a:t>
            </a:r>
            <a:endParaRPr lang="en-US" dirty="0"/>
          </a:p>
        </p:txBody>
      </p:sp>
      <p:sp>
        <p:nvSpPr>
          <p:cNvPr id="5" name="Title 1"/>
          <p:cNvSpPr txBox="1">
            <a:spLocks/>
          </p:cNvSpPr>
          <p:nvPr/>
        </p:nvSpPr>
        <p:spPr>
          <a:xfrm>
            <a:off x="762000" y="152400"/>
            <a:ext cx="8229600" cy="709714"/>
          </a:xfrm>
          <a:prstGeom prst="rect">
            <a:avLst/>
          </a:prstGeom>
        </p:spPr>
        <p:txBody>
          <a:bodyPr/>
          <a:lstStyle>
            <a:lvl1pPr algn="l" defTabSz="914400" rtl="0" eaLnBrk="1" latinLnBrk="0" hangingPunct="1">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r>
              <a:rPr lang="en-US" dirty="0" smtClean="0"/>
              <a:t>KNOWING HIRE/CONTINUING TO EMPLOY VIOLATIONS</a:t>
            </a:r>
            <a:endParaRPr lang="en-US" dirty="0"/>
          </a:p>
        </p:txBody>
      </p:sp>
    </p:spTree>
    <p:extLst>
      <p:ext uri="{BB962C8B-B14F-4D97-AF65-F5344CB8AC3E}">
        <p14:creationId xmlns:p14="http://schemas.microsoft.com/office/powerpoint/2010/main" val="443636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9638" b="10040"/>
          <a:stretch/>
        </p:blipFill>
        <p:spPr>
          <a:xfrm>
            <a:off x="5791200" y="2286000"/>
            <a:ext cx="3225546" cy="2590800"/>
          </a:xfrm>
          <a:prstGeom prst="rect">
            <a:avLst/>
          </a:prstGeom>
        </p:spPr>
      </p:pic>
      <p:sp>
        <p:nvSpPr>
          <p:cNvPr id="3" name="Content Placeholder 2"/>
          <p:cNvSpPr>
            <a:spLocks noGrp="1"/>
          </p:cNvSpPr>
          <p:nvPr>
            <p:ph idx="1"/>
          </p:nvPr>
        </p:nvSpPr>
        <p:spPr>
          <a:xfrm>
            <a:off x="381000" y="1524000"/>
            <a:ext cx="5410200" cy="4114800"/>
          </a:xfrm>
        </p:spPr>
        <p:txBody>
          <a:bodyPr>
            <a:normAutofit lnSpcReduction="10000"/>
          </a:bodyPr>
          <a:lstStyle/>
          <a:p>
            <a:pPr>
              <a:buClr>
                <a:srgbClr val="0081B9"/>
              </a:buClr>
            </a:pPr>
            <a:r>
              <a:rPr lang="en-US" dirty="0"/>
              <a:t>All fines are determined based on the failure percentage</a:t>
            </a:r>
          </a:p>
          <a:p>
            <a:pPr lvl="1">
              <a:buClr>
                <a:srgbClr val="0081B9"/>
              </a:buClr>
            </a:pPr>
            <a:r>
              <a:rPr lang="en-US" dirty="0"/>
              <a:t>Number of deficient or missing Forms I-9 divided by number of total expected Forms </a:t>
            </a:r>
            <a:r>
              <a:rPr lang="en-US" dirty="0" smtClean="0"/>
              <a:t>I-9</a:t>
            </a:r>
            <a:endParaRPr lang="en-US" dirty="0"/>
          </a:p>
          <a:p>
            <a:pPr>
              <a:buClr>
                <a:srgbClr val="0081B9"/>
              </a:buClr>
            </a:pPr>
            <a:r>
              <a:rPr lang="en-US" dirty="0"/>
              <a:t>Base fine amount ranges from </a:t>
            </a:r>
            <a:r>
              <a:rPr lang="en-US" b="1" dirty="0">
                <a:solidFill>
                  <a:srgbClr val="0081B9"/>
                </a:solidFill>
              </a:rPr>
              <a:t>$252-$2,507 </a:t>
            </a:r>
            <a:r>
              <a:rPr lang="en-US" dirty="0"/>
              <a:t>for substantive violations</a:t>
            </a:r>
          </a:p>
          <a:p>
            <a:pPr>
              <a:buClr>
                <a:srgbClr val="0081B9"/>
              </a:buClr>
            </a:pPr>
            <a:r>
              <a:rPr lang="en-US" dirty="0"/>
              <a:t>Base fine amount ranges from </a:t>
            </a:r>
            <a:r>
              <a:rPr lang="en-US" b="1" dirty="0">
                <a:solidFill>
                  <a:srgbClr val="0081B9"/>
                </a:solidFill>
              </a:rPr>
              <a:t>$627-$2,507 </a:t>
            </a:r>
            <a:r>
              <a:rPr lang="en-US" dirty="0"/>
              <a:t>per violation for knowing hire/continuing to employ</a:t>
            </a:r>
          </a:p>
          <a:p>
            <a:pPr>
              <a:buClr>
                <a:srgbClr val="0081B9"/>
              </a:buClr>
            </a:pPr>
            <a:r>
              <a:rPr lang="en-US" dirty="0"/>
              <a:t>Once the base fine is calculated, it is either enhanced or mitigated based on five statutory </a:t>
            </a:r>
            <a:r>
              <a:rPr lang="en-US" dirty="0" smtClean="0"/>
              <a:t>elements</a:t>
            </a:r>
          </a:p>
          <a:p>
            <a:pPr>
              <a:buClr>
                <a:srgbClr val="0081B9"/>
              </a:buClr>
            </a:pPr>
            <a:r>
              <a:rPr lang="en-US" dirty="0" smtClean="0"/>
              <a:t>Debarment</a:t>
            </a:r>
            <a:endParaRPr lang="en-US" dirty="0"/>
          </a:p>
        </p:txBody>
      </p:sp>
      <p:sp>
        <p:nvSpPr>
          <p:cNvPr id="4" name="Title 2"/>
          <p:cNvSpPr>
            <a:spLocks noGrp="1"/>
          </p:cNvSpPr>
          <p:nvPr>
            <p:ph type="title"/>
          </p:nvPr>
        </p:nvSpPr>
        <p:spPr>
          <a:xfrm>
            <a:off x="762000" y="381000"/>
            <a:ext cx="8229600" cy="709714"/>
          </a:xfrm>
        </p:spPr>
        <p:txBody>
          <a:bodyPr/>
          <a:lstStyle/>
          <a:p>
            <a:r>
              <a:rPr lang="en-US" dirty="0" smtClean="0"/>
              <a:t>POSSIBLE FINES AND PENALTIES</a:t>
            </a:r>
            <a:endParaRPr lang="en-US" dirty="0"/>
          </a:p>
        </p:txBody>
      </p:sp>
    </p:spTree>
    <p:extLst>
      <p:ext uri="{BB962C8B-B14F-4D97-AF65-F5344CB8AC3E}">
        <p14:creationId xmlns:p14="http://schemas.microsoft.com/office/powerpoint/2010/main" val="1741038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62000" y="381000"/>
            <a:ext cx="8229600" cy="709714"/>
          </a:xfrm>
        </p:spPr>
        <p:txBody>
          <a:bodyPr/>
          <a:lstStyle/>
          <a:p>
            <a:r>
              <a:rPr lang="en-US" dirty="0" smtClean="0"/>
              <a:t>POSSIBLE FINES AND PENALTIES</a:t>
            </a:r>
            <a:endParaRPr lang="en-US" dirty="0"/>
          </a:p>
        </p:txBody>
      </p:sp>
      <p:pic>
        <p:nvPicPr>
          <p:cNvPr id="6" name="Picture 5"/>
          <p:cNvPicPr>
            <a:picLocks noChangeAspect="1"/>
          </p:cNvPicPr>
          <p:nvPr/>
        </p:nvPicPr>
        <p:blipFill>
          <a:blip r:embed="rId3"/>
          <a:stretch>
            <a:fillRect/>
          </a:stretch>
        </p:blipFill>
        <p:spPr>
          <a:xfrm>
            <a:off x="245053" y="2057400"/>
            <a:ext cx="8653895" cy="2895600"/>
          </a:xfrm>
          <a:prstGeom prst="rect">
            <a:avLst/>
          </a:prstGeom>
          <a:ln w="19050">
            <a:solidFill>
              <a:srgbClr val="0081B9"/>
            </a:solidFill>
          </a:ln>
        </p:spPr>
      </p:pic>
    </p:spTree>
    <p:extLst>
      <p:ext uri="{BB962C8B-B14F-4D97-AF65-F5344CB8AC3E}">
        <p14:creationId xmlns:p14="http://schemas.microsoft.com/office/powerpoint/2010/main" val="3349341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PROCESS</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Notice of Intent to Fine is issued; 30 day clock </a:t>
            </a:r>
            <a:r>
              <a:rPr lang="en-US" dirty="0" smtClean="0"/>
              <a:t>begins</a:t>
            </a:r>
            <a:endParaRPr lang="en-US" dirty="0"/>
          </a:p>
          <a:p>
            <a:pPr>
              <a:buClr>
                <a:srgbClr val="0081B9"/>
              </a:buClr>
            </a:pPr>
            <a:r>
              <a:rPr lang="en-US" dirty="0"/>
              <a:t>ICE attorney has limited authority to settle without seeking </a:t>
            </a:r>
            <a:r>
              <a:rPr lang="en-US" dirty="0" smtClean="0"/>
              <a:t>approval</a:t>
            </a:r>
            <a:endParaRPr lang="en-US" dirty="0"/>
          </a:p>
          <a:p>
            <a:pPr lvl="1">
              <a:buClr>
                <a:srgbClr val="0081B9"/>
              </a:buClr>
            </a:pPr>
            <a:r>
              <a:rPr lang="en-US" dirty="0"/>
              <a:t>Can normally only accept a settlement of 90% or more without </a:t>
            </a:r>
            <a:r>
              <a:rPr lang="en-US" dirty="0" smtClean="0"/>
              <a:t>approval</a:t>
            </a:r>
            <a:endParaRPr lang="en-US" dirty="0"/>
          </a:p>
          <a:p>
            <a:pPr>
              <a:buClr>
                <a:srgbClr val="0081B9"/>
              </a:buClr>
            </a:pPr>
            <a:r>
              <a:rPr lang="en-US" dirty="0"/>
              <a:t>Very few cases are settled within 30 days, so the company </a:t>
            </a:r>
            <a:r>
              <a:rPr lang="en-US" u="sng" dirty="0">
                <a:solidFill>
                  <a:srgbClr val="0081B9"/>
                </a:solidFill>
              </a:rPr>
              <a:t>must</a:t>
            </a:r>
            <a:r>
              <a:rPr lang="en-US" dirty="0"/>
              <a:t> request a </a:t>
            </a:r>
            <a:r>
              <a:rPr lang="en-US" dirty="0" smtClean="0"/>
              <a:t>hearing</a:t>
            </a:r>
            <a:endParaRPr lang="en-US" dirty="0"/>
          </a:p>
          <a:p>
            <a:pPr>
              <a:buClr>
                <a:srgbClr val="0081B9"/>
              </a:buClr>
            </a:pPr>
            <a:r>
              <a:rPr lang="en-US" dirty="0"/>
              <a:t>At any time after request for hearing, ICE can file a complaint, however most ICE attorneys seek to settle cases and only file when absolutely </a:t>
            </a:r>
            <a:r>
              <a:rPr lang="en-US" dirty="0" smtClean="0"/>
              <a:t>necessary</a:t>
            </a:r>
            <a:endParaRPr lang="en-US" dirty="0"/>
          </a:p>
        </p:txBody>
      </p:sp>
    </p:spTree>
    <p:extLst>
      <p:ext uri="{BB962C8B-B14F-4D97-AF65-F5344CB8AC3E}">
        <p14:creationId xmlns:p14="http://schemas.microsoft.com/office/powerpoint/2010/main" val="2345189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SETTLEMENT PROCESS, cont.</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Only negotiating the settlement amount; most, if not all, of the provisions in the standard ICE agreement are </a:t>
            </a:r>
            <a:r>
              <a:rPr lang="en-US" dirty="0" smtClean="0"/>
              <a:t>non-negotiable</a:t>
            </a:r>
            <a:endParaRPr lang="en-US" dirty="0"/>
          </a:p>
          <a:p>
            <a:pPr lvl="1">
              <a:buClr>
                <a:srgbClr val="0081B9"/>
              </a:buClr>
            </a:pPr>
            <a:r>
              <a:rPr lang="en-US" dirty="0"/>
              <a:t>However, sometimes the company is able to agree to a payment </a:t>
            </a:r>
            <a:r>
              <a:rPr lang="en-US" dirty="0" smtClean="0"/>
              <a:t>plan</a:t>
            </a:r>
            <a:endParaRPr lang="en-US" dirty="0"/>
          </a:p>
          <a:p>
            <a:pPr>
              <a:buClr>
                <a:srgbClr val="0081B9"/>
              </a:buClr>
            </a:pPr>
            <a:r>
              <a:rPr lang="en-US" dirty="0"/>
              <a:t>Once the parties agree to a settlement amount, ICE attorney will draft the agreement for signature by all </a:t>
            </a:r>
            <a:r>
              <a:rPr lang="en-US" dirty="0" smtClean="0"/>
              <a:t>parties</a:t>
            </a:r>
            <a:endParaRPr lang="en-US" dirty="0"/>
          </a:p>
          <a:p>
            <a:pPr>
              <a:buClr>
                <a:srgbClr val="0081B9"/>
              </a:buClr>
            </a:pPr>
            <a:r>
              <a:rPr lang="en-US" dirty="0"/>
              <a:t>Once executed, the agreement, plus the Notice of Intent to Fine is served on the company and a copy sent to the ICE finance </a:t>
            </a:r>
            <a:r>
              <a:rPr lang="en-US" dirty="0" smtClean="0"/>
              <a:t>center</a:t>
            </a:r>
            <a:endParaRPr lang="en-US" dirty="0"/>
          </a:p>
          <a:p>
            <a:pPr>
              <a:buClr>
                <a:srgbClr val="0081B9"/>
              </a:buClr>
            </a:pPr>
            <a:r>
              <a:rPr lang="en-US" dirty="0"/>
              <a:t>The ICE finance center will issue a bill (or bills, if part of a settlement agreement) with payment </a:t>
            </a:r>
            <a:r>
              <a:rPr lang="en-US" dirty="0" smtClean="0"/>
              <a:t>instructions</a:t>
            </a:r>
            <a:endParaRPr lang="en-US" dirty="0"/>
          </a:p>
        </p:txBody>
      </p:sp>
    </p:spTree>
    <p:extLst>
      <p:ext uri="{BB962C8B-B14F-4D97-AF65-F5344CB8AC3E}">
        <p14:creationId xmlns:p14="http://schemas.microsoft.com/office/powerpoint/2010/main" val="1300530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92500"/>
          </a:bodyPr>
          <a:lstStyle/>
          <a:p>
            <a:pPr>
              <a:buClr>
                <a:srgbClr val="0081B9"/>
              </a:buClr>
            </a:pPr>
            <a:r>
              <a:rPr lang="en-US" sz="2200" b="1" dirty="0"/>
              <a:t>John W. Mazzeo</a:t>
            </a:r>
            <a:r>
              <a:rPr lang="en-US" sz="2200" dirty="0"/>
              <a:t>, Associate General Counsel – Director of I-9 and E-Verify Compliance</a:t>
            </a:r>
          </a:p>
          <a:p>
            <a:pPr>
              <a:buClr>
                <a:srgbClr val="0081B9"/>
              </a:buClr>
            </a:pPr>
            <a:r>
              <a:rPr lang="en-US" sz="1300" dirty="0"/>
              <a:t>John Mazzeo is </a:t>
            </a:r>
            <a:r>
              <a:rPr lang="en-US" sz="1300" dirty="0" smtClean="0"/>
              <a:t>Truescreen’s </a:t>
            </a:r>
            <a:r>
              <a:rPr lang="en-US" sz="1300" dirty="0"/>
              <a:t>new Associate General Counsel and Director of I-9 and E-Verify compliance. Previously, John served as an Assistant Chief Counsel with Immigration and Customs Enforcement, a component of the Department of Homeland Security where he served as the legal counsel for all worksite enforcement and Form I-9 investigations and sanctions in Pennsylvania, Delaware, and West Virginia. During his tenure with DHS-ICE, John conducted regular meetings with Homeland Security Investigations Auditors and Special Agents concerning changes in the law and points of concern.  In his role at </a:t>
            </a:r>
            <a:r>
              <a:rPr lang="en-US" sz="1300" dirty="0" smtClean="0"/>
              <a:t>Truescreen, </a:t>
            </a:r>
            <a:r>
              <a:rPr lang="en-US" sz="1300" dirty="0"/>
              <a:t>John focuses on supporting our I-9 and E-Verify operations division regarding compliance and best practices. John is available to all of our clients as a subject matter expert on issues involving I-9 and E-Verify. John holds a Juris Doctor from the Drexel University Thomas R. Kline School of Law, and an undergraduate degree from Ursinus College. Like Alex, John is also a member of the Association of Corporate Counsel.</a:t>
            </a:r>
          </a:p>
          <a:p>
            <a:pPr>
              <a:buClr>
                <a:srgbClr val="0081B9"/>
              </a:buClr>
            </a:pPr>
            <a:r>
              <a:rPr lang="en-US" sz="2200" b="1" dirty="0" smtClean="0"/>
              <a:t>N. Alexander Erlam</a:t>
            </a:r>
            <a:r>
              <a:rPr lang="en-US" sz="2200" dirty="0" smtClean="0"/>
              <a:t>, General Counsel</a:t>
            </a:r>
          </a:p>
          <a:p>
            <a:pPr algn="just">
              <a:buClr>
                <a:srgbClr val="0081B9"/>
              </a:buClr>
            </a:pPr>
            <a:r>
              <a:rPr lang="en-US" sz="1300" dirty="0" smtClean="0"/>
              <a:t>Alex Erlam </a:t>
            </a:r>
            <a:r>
              <a:rPr lang="en-US" sz="1300" dirty="0"/>
              <a:t>is </a:t>
            </a:r>
            <a:r>
              <a:rPr lang="en-US" sz="1300" dirty="0" smtClean="0"/>
              <a:t>Truescreen’s </a:t>
            </a:r>
            <a:r>
              <a:rPr lang="en-US" sz="1300" dirty="0"/>
              <a:t>general counsel and employment law specialist. Alex has over 25 years of experience in all areas of employment law, and has developed expertise in background screening law, including the FCRA, the Gramm-Leach-Bliley Act, and the Drivers Protection </a:t>
            </a:r>
            <a:r>
              <a:rPr lang="en-US" sz="1300" dirty="0" smtClean="0"/>
              <a:t>Act, </a:t>
            </a:r>
            <a:r>
              <a:rPr lang="en-US" sz="1300" dirty="0"/>
              <a:t>discrimination law, and immigration law, as well as general human resources expertise. Alex recently served on the Association of Corporate Counsel Board of Directors and is a past president of its Greater Philadelphia chapter. In his role at </a:t>
            </a:r>
            <a:r>
              <a:rPr lang="en-US" sz="1300" dirty="0" smtClean="0"/>
              <a:t>Truescreen, </a:t>
            </a:r>
            <a:r>
              <a:rPr lang="en-US" sz="1300" dirty="0"/>
              <a:t>Alex directs the company’s legal affairs and is responsible for maintaining compliance with all applicable laws and regulations. He serves as our expert resource to clients on legal and regulatory developments and case law. Alex has a law degree from the Temple University James E. Beasley School of Law and a bachelor’s degree in political science/pre-law from Villanova University. </a:t>
            </a:r>
          </a:p>
        </p:txBody>
      </p:sp>
    </p:spTree>
    <p:extLst>
      <p:ext uri="{BB962C8B-B14F-4D97-AF65-F5344CB8AC3E}">
        <p14:creationId xmlns:p14="http://schemas.microsoft.com/office/powerpoint/2010/main" val="195158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ICE must file the complaint with the Office of Chief Administrative Hearing Officer by the time the statute of limitation </a:t>
            </a:r>
            <a:r>
              <a:rPr lang="en-US" dirty="0" smtClean="0"/>
              <a:t>expires</a:t>
            </a:r>
            <a:endParaRPr lang="en-US" dirty="0"/>
          </a:p>
          <a:p>
            <a:pPr lvl="1">
              <a:buClr>
                <a:srgbClr val="0081B9"/>
              </a:buClr>
            </a:pPr>
            <a:r>
              <a:rPr lang="en-US" dirty="0"/>
              <a:t>Failure to prepare or present – 5 years from service of the NOI;</a:t>
            </a:r>
          </a:p>
          <a:p>
            <a:pPr lvl="1">
              <a:buClr>
                <a:srgbClr val="0081B9"/>
              </a:buClr>
            </a:pPr>
            <a:r>
              <a:rPr lang="en-US" dirty="0"/>
              <a:t>Failure to timely prepare/complete – 5 years from required completion date;</a:t>
            </a:r>
          </a:p>
          <a:p>
            <a:pPr lvl="1">
              <a:buClr>
                <a:srgbClr val="0081B9"/>
              </a:buClr>
            </a:pPr>
            <a:r>
              <a:rPr lang="en-US" dirty="0"/>
              <a:t>Other “paperwork” violations – 5 years from service of the </a:t>
            </a:r>
            <a:r>
              <a:rPr lang="en-US" dirty="0" smtClean="0"/>
              <a:t>NOI</a:t>
            </a:r>
            <a:endParaRPr lang="en-US" dirty="0"/>
          </a:p>
          <a:p>
            <a:pPr>
              <a:buClr>
                <a:srgbClr val="0081B9"/>
              </a:buClr>
            </a:pPr>
            <a:r>
              <a:rPr lang="en-US" dirty="0"/>
              <a:t>Company has 30 days to </a:t>
            </a:r>
            <a:r>
              <a:rPr lang="en-US" dirty="0" smtClean="0"/>
              <a:t>respond</a:t>
            </a:r>
            <a:endParaRPr lang="en-US" dirty="0"/>
          </a:p>
          <a:p>
            <a:pPr lvl="1">
              <a:buClr>
                <a:srgbClr val="0081B9"/>
              </a:buClr>
            </a:pPr>
            <a:r>
              <a:rPr lang="en-US" dirty="0"/>
              <a:t>Your lawyer will file the response along with a Form E-28, Notice of </a:t>
            </a:r>
            <a:r>
              <a:rPr lang="en-US" dirty="0" smtClean="0"/>
              <a:t>Appearance</a:t>
            </a:r>
            <a:endParaRPr lang="en-US" dirty="0"/>
          </a:p>
          <a:p>
            <a:pPr>
              <a:buClr>
                <a:srgbClr val="0081B9"/>
              </a:buClr>
            </a:pPr>
            <a:r>
              <a:rPr lang="en-US" dirty="0"/>
              <a:t>The judge will set deadlines based on case </a:t>
            </a:r>
            <a:r>
              <a:rPr lang="en-US" dirty="0" smtClean="0"/>
              <a:t>complexity</a:t>
            </a:r>
            <a:endParaRPr lang="en-US" dirty="0"/>
          </a:p>
        </p:txBody>
      </p:sp>
      <p:pic>
        <p:nvPicPr>
          <p:cNvPr id="4" name="Picture 3"/>
          <p:cNvPicPr>
            <a:picLocks noChangeAspect="1"/>
          </p:cNvPicPr>
          <p:nvPr/>
        </p:nvPicPr>
        <p:blipFill>
          <a:blip r:embed="rId3"/>
          <a:stretch>
            <a:fillRect/>
          </a:stretch>
        </p:blipFill>
        <p:spPr>
          <a:xfrm>
            <a:off x="1864324" y="4648200"/>
            <a:ext cx="3012476" cy="1682750"/>
          </a:xfrm>
          <a:prstGeom prst="rect">
            <a:avLst/>
          </a:prstGeom>
        </p:spPr>
      </p:pic>
    </p:spTree>
    <p:extLst>
      <p:ext uri="{BB962C8B-B14F-4D97-AF65-F5344CB8AC3E}">
        <p14:creationId xmlns:p14="http://schemas.microsoft.com/office/powerpoint/2010/main" val="2140700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 cont.</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Most cases are disposed of on Motion for Summary Decision because no facts are in dispute; only the penalty </a:t>
            </a:r>
            <a:r>
              <a:rPr lang="en-US" dirty="0" smtClean="0"/>
              <a:t>amount</a:t>
            </a:r>
            <a:endParaRPr lang="en-US" dirty="0"/>
          </a:p>
          <a:p>
            <a:pPr lvl="1">
              <a:buClr>
                <a:srgbClr val="0081B9"/>
              </a:buClr>
            </a:pPr>
            <a:r>
              <a:rPr lang="en-US" dirty="0"/>
              <a:t>Many judges will issue a decision on </a:t>
            </a:r>
            <a:r>
              <a:rPr lang="en-US" i="1" dirty="0"/>
              <a:t>liability </a:t>
            </a:r>
            <a:r>
              <a:rPr lang="en-US" dirty="0"/>
              <a:t>and then require additional briefing on </a:t>
            </a:r>
            <a:r>
              <a:rPr lang="en-US" i="1" dirty="0" smtClean="0"/>
              <a:t>penalty</a:t>
            </a:r>
            <a:endParaRPr lang="en-US" dirty="0"/>
          </a:p>
          <a:p>
            <a:pPr>
              <a:buClr>
                <a:srgbClr val="0081B9"/>
              </a:buClr>
            </a:pPr>
            <a:r>
              <a:rPr lang="en-US" dirty="0"/>
              <a:t>Some cases require a </a:t>
            </a:r>
            <a:r>
              <a:rPr lang="en-US" dirty="0" smtClean="0"/>
              <a:t>hearing</a:t>
            </a:r>
            <a:endParaRPr lang="en-US" dirty="0"/>
          </a:p>
          <a:p>
            <a:pPr lvl="1">
              <a:buClr>
                <a:srgbClr val="0081B9"/>
              </a:buClr>
            </a:pPr>
            <a:r>
              <a:rPr lang="en-US" dirty="0"/>
              <a:t>Particularly those involving </a:t>
            </a:r>
            <a:r>
              <a:rPr lang="en-US" i="1" dirty="0"/>
              <a:t>intent </a:t>
            </a:r>
            <a:r>
              <a:rPr lang="en-US" dirty="0"/>
              <a:t>or </a:t>
            </a:r>
            <a:r>
              <a:rPr lang="en-US" i="1" dirty="0"/>
              <a:t>knowledge</a:t>
            </a:r>
            <a:endParaRPr lang="en-US" dirty="0"/>
          </a:p>
          <a:p>
            <a:pPr lvl="1">
              <a:buClr>
                <a:srgbClr val="0081B9"/>
              </a:buClr>
            </a:pPr>
            <a:r>
              <a:rPr lang="en-US" dirty="0"/>
              <a:t>Knowing Hire/Continuing to Employ</a:t>
            </a:r>
          </a:p>
        </p:txBody>
      </p:sp>
    </p:spTree>
    <p:extLst>
      <p:ext uri="{BB962C8B-B14F-4D97-AF65-F5344CB8AC3E}">
        <p14:creationId xmlns:p14="http://schemas.microsoft.com/office/powerpoint/2010/main" val="44895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 – POST DECISION</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Judge’s decision can be challenged:</a:t>
            </a:r>
          </a:p>
          <a:p>
            <a:pPr lvl="1">
              <a:buClr>
                <a:srgbClr val="0081B9"/>
              </a:buClr>
            </a:pPr>
            <a:r>
              <a:rPr lang="en-US" dirty="0"/>
              <a:t>Appeal to the Attorney </a:t>
            </a:r>
            <a:r>
              <a:rPr lang="en-US" dirty="0" smtClean="0"/>
              <a:t>General</a:t>
            </a:r>
            <a:endParaRPr lang="en-US" dirty="0"/>
          </a:p>
          <a:p>
            <a:pPr lvl="2">
              <a:buClr>
                <a:srgbClr val="0081B9"/>
              </a:buClr>
            </a:pPr>
            <a:r>
              <a:rPr lang="en-US" dirty="0"/>
              <a:t>Must be filed within 10 days of entry of decision</a:t>
            </a:r>
          </a:p>
          <a:p>
            <a:pPr lvl="1">
              <a:buClr>
                <a:srgbClr val="0081B9"/>
              </a:buClr>
            </a:pPr>
            <a:r>
              <a:rPr lang="en-US" dirty="0"/>
              <a:t>Appeal to circuit </a:t>
            </a:r>
            <a:r>
              <a:rPr lang="en-US" dirty="0" smtClean="0"/>
              <a:t>court</a:t>
            </a:r>
            <a:endParaRPr lang="en-US" dirty="0"/>
          </a:p>
          <a:p>
            <a:pPr lvl="2">
              <a:buClr>
                <a:srgbClr val="0081B9"/>
              </a:buClr>
            </a:pPr>
            <a:r>
              <a:rPr lang="en-US" dirty="0"/>
              <a:t>Must be filed within 45 days of the “final” decision</a:t>
            </a:r>
          </a:p>
          <a:p>
            <a:pPr>
              <a:buClr>
                <a:srgbClr val="0081B9"/>
              </a:buClr>
            </a:pPr>
            <a:r>
              <a:rPr lang="en-US" dirty="0"/>
              <a:t>Once order is “final,” ICE serves the order on the company and sends the case to ICE financial center for processing and </a:t>
            </a:r>
            <a:r>
              <a:rPr lang="en-US" dirty="0" smtClean="0"/>
              <a:t>billing</a:t>
            </a:r>
            <a:endParaRPr lang="en-US" dirty="0"/>
          </a:p>
        </p:txBody>
      </p:sp>
    </p:spTree>
    <p:extLst>
      <p:ext uri="{BB962C8B-B14F-4D97-AF65-F5344CB8AC3E}">
        <p14:creationId xmlns:p14="http://schemas.microsoft.com/office/powerpoint/2010/main" val="29271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CASES (SUBSTANTIVE VIOLATIONS)</a:t>
            </a:r>
            <a:endParaRPr lang="en-US" dirty="0"/>
          </a:p>
        </p:txBody>
      </p:sp>
      <p:sp>
        <p:nvSpPr>
          <p:cNvPr id="3" name="Content Placeholder 2"/>
          <p:cNvSpPr>
            <a:spLocks noGrp="1"/>
          </p:cNvSpPr>
          <p:nvPr>
            <p:ph idx="1"/>
          </p:nvPr>
        </p:nvSpPr>
        <p:spPr>
          <a:xfrm>
            <a:off x="381000" y="1524000"/>
            <a:ext cx="8229600" cy="4114800"/>
          </a:xfrm>
        </p:spPr>
        <p:txBody>
          <a:bodyPr>
            <a:normAutofit fontScale="92500" lnSpcReduction="10000"/>
          </a:bodyPr>
          <a:lstStyle/>
          <a:p>
            <a:pPr>
              <a:buClr>
                <a:srgbClr val="0081B9"/>
              </a:buClr>
            </a:pPr>
            <a:r>
              <a:rPr lang="en-US" i="1" dirty="0"/>
              <a:t>U.S. v. Psychosomatic Fitness, LLC</a:t>
            </a:r>
            <a:r>
              <a:rPr lang="en-US" dirty="0"/>
              <a:t>. (May 27, 2021) </a:t>
            </a:r>
            <a:r>
              <a:rPr lang="en-US" b="1" dirty="0">
                <a:solidFill>
                  <a:srgbClr val="0081B9"/>
                </a:solidFill>
              </a:rPr>
              <a:t>$136,400.00</a:t>
            </a:r>
          </a:p>
          <a:p>
            <a:pPr lvl="1">
              <a:buClr>
                <a:srgbClr val="0081B9"/>
              </a:buClr>
            </a:pPr>
            <a:r>
              <a:rPr lang="en-US" dirty="0"/>
              <a:t>2 Count NIF alleging: </a:t>
            </a:r>
          </a:p>
          <a:p>
            <a:pPr lvl="2">
              <a:buClr>
                <a:srgbClr val="0081B9"/>
              </a:buClr>
            </a:pPr>
            <a:r>
              <a:rPr lang="en-US" dirty="0"/>
              <a:t>88 Failures to Prepare/Present Form I-9; </a:t>
            </a:r>
          </a:p>
          <a:p>
            <a:pPr lvl="2">
              <a:buClr>
                <a:srgbClr val="0081B9"/>
              </a:buClr>
            </a:pPr>
            <a:r>
              <a:rPr lang="en-US" dirty="0"/>
              <a:t>22 failures to ensure proper completion of and/or properly complete Form I-9.</a:t>
            </a:r>
          </a:p>
          <a:p>
            <a:pPr lvl="1">
              <a:buClr>
                <a:srgbClr val="0081B9"/>
              </a:buClr>
            </a:pPr>
            <a:r>
              <a:rPr lang="en-US" dirty="0"/>
              <a:t>Administrative Law Judge reduced fine from </a:t>
            </a:r>
            <a:r>
              <a:rPr lang="en-US" b="1" dirty="0">
                <a:solidFill>
                  <a:srgbClr val="0081B9"/>
                </a:solidFill>
              </a:rPr>
              <a:t>$1,901 </a:t>
            </a:r>
            <a:r>
              <a:rPr lang="en-US" dirty="0"/>
              <a:t>per violation to </a:t>
            </a:r>
            <a:r>
              <a:rPr lang="en-US" b="1" dirty="0">
                <a:solidFill>
                  <a:srgbClr val="0081B9"/>
                </a:solidFill>
              </a:rPr>
              <a:t>$1,300 </a:t>
            </a:r>
            <a:r>
              <a:rPr lang="en-US" dirty="0"/>
              <a:t>per violation for Failure to Prepare/Present and </a:t>
            </a:r>
            <a:r>
              <a:rPr lang="en-US" b="1" dirty="0">
                <a:solidFill>
                  <a:srgbClr val="0081B9"/>
                </a:solidFill>
              </a:rPr>
              <a:t>$1,000 </a:t>
            </a:r>
            <a:r>
              <a:rPr lang="en-US" dirty="0"/>
              <a:t>per violation for failure to ensure proper completion. </a:t>
            </a:r>
          </a:p>
          <a:p>
            <a:pPr lvl="1">
              <a:buClr>
                <a:srgbClr val="0081B9"/>
              </a:buClr>
            </a:pPr>
            <a:r>
              <a:rPr lang="en-US" dirty="0"/>
              <a:t>Fine was issued even though company sought a decrease in the fine due to COVID-19 closures.</a:t>
            </a:r>
          </a:p>
          <a:p>
            <a:pPr>
              <a:buClr>
                <a:srgbClr val="0081B9"/>
              </a:buClr>
            </a:pPr>
            <a:r>
              <a:rPr lang="en-US" i="1" dirty="0"/>
              <a:t>U.S. v. 1523 Avenue J Foods, Inc.</a:t>
            </a:r>
            <a:r>
              <a:rPr lang="en-US" dirty="0"/>
              <a:t>, (June 9, 2020) </a:t>
            </a:r>
            <a:r>
              <a:rPr lang="en-US" b="1" dirty="0">
                <a:solidFill>
                  <a:srgbClr val="0081B9"/>
                </a:solidFill>
              </a:rPr>
              <a:t>$28,043.00</a:t>
            </a:r>
          </a:p>
          <a:p>
            <a:pPr lvl="1">
              <a:buClr>
                <a:srgbClr val="0081B9"/>
              </a:buClr>
            </a:pPr>
            <a:r>
              <a:rPr lang="en-US" dirty="0"/>
              <a:t>2 Count NIF alleging:</a:t>
            </a:r>
          </a:p>
          <a:p>
            <a:pPr lvl="2">
              <a:buClr>
                <a:srgbClr val="0081B9"/>
              </a:buClr>
            </a:pPr>
            <a:r>
              <a:rPr lang="en-US" dirty="0"/>
              <a:t>28 Failures to Prepare/Present Form I-9;</a:t>
            </a:r>
          </a:p>
          <a:p>
            <a:pPr lvl="2">
              <a:buClr>
                <a:srgbClr val="0081B9"/>
              </a:buClr>
            </a:pPr>
            <a:r>
              <a:rPr lang="en-US" dirty="0"/>
              <a:t>1 failure to ensure proper completion of and/or properly complete Form I-9.</a:t>
            </a:r>
          </a:p>
          <a:p>
            <a:pPr lvl="1">
              <a:buClr>
                <a:srgbClr val="0081B9"/>
              </a:buClr>
            </a:pPr>
            <a:r>
              <a:rPr lang="en-US" dirty="0"/>
              <a:t>Administrative Law Judge reduced fine from </a:t>
            </a:r>
            <a:r>
              <a:rPr lang="en-US" b="1" dirty="0">
                <a:solidFill>
                  <a:srgbClr val="0081B9"/>
                </a:solidFill>
              </a:rPr>
              <a:t>$1,862 </a:t>
            </a:r>
            <a:r>
              <a:rPr lang="en-US" dirty="0"/>
              <a:t>per violation to </a:t>
            </a:r>
            <a:r>
              <a:rPr lang="en-US" b="1" dirty="0">
                <a:solidFill>
                  <a:srgbClr val="0081B9"/>
                </a:solidFill>
              </a:rPr>
              <a:t>$967 </a:t>
            </a:r>
            <a:r>
              <a:rPr lang="en-US" dirty="0"/>
              <a:t>per violation</a:t>
            </a:r>
          </a:p>
          <a:p>
            <a:pPr lvl="1">
              <a:buClr>
                <a:srgbClr val="0081B9"/>
              </a:buClr>
            </a:pPr>
            <a:endParaRPr lang="en-US" dirty="0"/>
          </a:p>
        </p:txBody>
      </p:sp>
    </p:spTree>
    <p:extLst>
      <p:ext uri="{BB962C8B-B14F-4D97-AF65-F5344CB8AC3E}">
        <p14:creationId xmlns:p14="http://schemas.microsoft.com/office/powerpoint/2010/main" val="3664641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ASPLUNDH TREE EXPERTS, CO.</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Largest worksite enforcement fine in </a:t>
            </a:r>
            <a:r>
              <a:rPr lang="en-US" dirty="0" smtClean="0"/>
              <a:t>history</a:t>
            </a:r>
            <a:endParaRPr lang="en-US" dirty="0"/>
          </a:p>
          <a:p>
            <a:pPr>
              <a:buClr>
                <a:srgbClr val="0081B9"/>
              </a:buClr>
            </a:pPr>
            <a:r>
              <a:rPr lang="en-US" dirty="0"/>
              <a:t>6 year investigation; started with an administrative Form I-9 </a:t>
            </a:r>
            <a:r>
              <a:rPr lang="en-US" dirty="0" smtClean="0"/>
              <a:t>audit</a:t>
            </a:r>
            <a:endParaRPr lang="en-US" dirty="0"/>
          </a:p>
          <a:p>
            <a:pPr>
              <a:buClr>
                <a:srgbClr val="0081B9"/>
              </a:buClr>
            </a:pPr>
            <a:r>
              <a:rPr lang="en-US" b="1" dirty="0">
                <a:solidFill>
                  <a:srgbClr val="0081B9"/>
                </a:solidFill>
              </a:rPr>
              <a:t>$80,000,000</a:t>
            </a:r>
            <a:r>
              <a:rPr lang="en-US" dirty="0">
                <a:solidFill>
                  <a:srgbClr val="0081B9"/>
                </a:solidFill>
              </a:rPr>
              <a:t> </a:t>
            </a:r>
            <a:r>
              <a:rPr lang="en-US" dirty="0"/>
              <a:t>criminal forfeiture; </a:t>
            </a:r>
            <a:r>
              <a:rPr lang="en-US" b="1" dirty="0">
                <a:solidFill>
                  <a:srgbClr val="0081B9"/>
                </a:solidFill>
              </a:rPr>
              <a:t>$15,000,000 </a:t>
            </a:r>
            <a:r>
              <a:rPr lang="en-US" dirty="0"/>
              <a:t>civil administrative </a:t>
            </a:r>
            <a:r>
              <a:rPr lang="en-US" dirty="0" smtClean="0"/>
              <a:t>penalty</a:t>
            </a:r>
            <a:endParaRPr lang="en-US" dirty="0"/>
          </a:p>
          <a:p>
            <a:pPr>
              <a:buClr>
                <a:srgbClr val="0081B9"/>
              </a:buClr>
            </a:pPr>
            <a:r>
              <a:rPr lang="en-US" dirty="0"/>
              <a:t>Company pleaded guilty to knowingly hiring unauthorized </a:t>
            </a:r>
            <a:r>
              <a:rPr lang="en-US" dirty="0" smtClean="0"/>
              <a:t>aliens</a:t>
            </a:r>
            <a:endParaRPr lang="en-US" dirty="0"/>
          </a:p>
          <a:p>
            <a:pPr lvl="1">
              <a:buClr>
                <a:srgbClr val="0081B9"/>
              </a:buClr>
            </a:pPr>
            <a:r>
              <a:rPr lang="en-US" dirty="0"/>
              <a:t>Admitted to being “willfully blind” to the hiring practices of supervisors and foremen in the </a:t>
            </a:r>
            <a:r>
              <a:rPr lang="en-US" dirty="0" smtClean="0"/>
              <a:t>field</a:t>
            </a:r>
            <a:endParaRPr lang="en-US" dirty="0"/>
          </a:p>
          <a:p>
            <a:pPr>
              <a:buClr>
                <a:srgbClr val="0081B9"/>
              </a:buClr>
            </a:pPr>
            <a:r>
              <a:rPr lang="en-US" dirty="0"/>
              <a:t>Supervisors and foremen were also criminally </a:t>
            </a:r>
            <a:r>
              <a:rPr lang="en-US" dirty="0" smtClean="0"/>
              <a:t>charged</a:t>
            </a:r>
            <a:endParaRPr lang="en-US" dirty="0"/>
          </a:p>
        </p:txBody>
      </p:sp>
    </p:spTree>
    <p:extLst>
      <p:ext uri="{BB962C8B-B14F-4D97-AF65-F5344CB8AC3E}">
        <p14:creationId xmlns:p14="http://schemas.microsoft.com/office/powerpoint/2010/main" val="3265733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R&amp;SL, INC.</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smtClean="0"/>
              <a:t>9/7/16 – Notice of Inspection (documents due to ICE by 9/16/16);</a:t>
            </a:r>
          </a:p>
          <a:p>
            <a:pPr>
              <a:buClr>
                <a:srgbClr val="0081B9"/>
              </a:buClr>
            </a:pPr>
            <a:r>
              <a:rPr lang="en-US" dirty="0" smtClean="0"/>
              <a:t>9/20/16 – ICE confirms receipt of “three large boxes” of Forms I-9;</a:t>
            </a:r>
          </a:p>
          <a:p>
            <a:pPr>
              <a:buClr>
                <a:srgbClr val="0081B9"/>
              </a:buClr>
            </a:pPr>
            <a:r>
              <a:rPr lang="en-US" dirty="0" smtClean="0"/>
              <a:t>5/12/17 – Notice of Procedural or Technical Failures issued;</a:t>
            </a:r>
          </a:p>
          <a:p>
            <a:pPr>
              <a:buClr>
                <a:srgbClr val="0081B9"/>
              </a:buClr>
            </a:pPr>
            <a:r>
              <a:rPr lang="en-US" dirty="0"/>
              <a:t>7</a:t>
            </a:r>
            <a:r>
              <a:rPr lang="en-US" dirty="0" smtClean="0"/>
              <a:t>/13/18 – Notice of Intent to Fine issued;</a:t>
            </a:r>
          </a:p>
          <a:p>
            <a:pPr>
              <a:buClr>
                <a:srgbClr val="0081B9"/>
              </a:buClr>
            </a:pPr>
            <a:r>
              <a:rPr lang="en-US" dirty="0"/>
              <a:t>7</a:t>
            </a:r>
            <a:r>
              <a:rPr lang="en-US" dirty="0" smtClean="0"/>
              <a:t>/30/18 – R&amp;SL Requested a hearing; </a:t>
            </a:r>
          </a:p>
          <a:p>
            <a:pPr>
              <a:buClr>
                <a:srgbClr val="0081B9"/>
              </a:buClr>
            </a:pPr>
            <a:r>
              <a:rPr lang="en-US" dirty="0" smtClean="0"/>
              <a:t>8/7/19 – ICE files Complaint; </a:t>
            </a:r>
          </a:p>
          <a:p>
            <a:pPr>
              <a:buClr>
                <a:srgbClr val="0081B9"/>
              </a:buClr>
            </a:pPr>
            <a:r>
              <a:rPr lang="en-US" dirty="0" smtClean="0"/>
              <a:t>11/25/20 – Decision on Motion for Summary Decision;</a:t>
            </a:r>
          </a:p>
          <a:p>
            <a:pPr>
              <a:buClr>
                <a:srgbClr val="0081B9"/>
              </a:buClr>
            </a:pPr>
            <a:r>
              <a:rPr lang="en-US" dirty="0" smtClean="0"/>
              <a:t>6/15 and 6/17/21 – Hearing;</a:t>
            </a:r>
          </a:p>
          <a:p>
            <a:pPr>
              <a:buClr>
                <a:srgbClr val="0081B9"/>
              </a:buClr>
            </a:pPr>
            <a:r>
              <a:rPr lang="en-US" dirty="0" smtClean="0"/>
              <a:t>1/6/2022 – Final Decision and Order.</a:t>
            </a:r>
          </a:p>
          <a:p>
            <a:pPr>
              <a:buClr>
                <a:srgbClr val="0081B9"/>
              </a:buClr>
            </a:pPr>
            <a:endParaRPr lang="en-US" dirty="0"/>
          </a:p>
        </p:txBody>
      </p:sp>
    </p:spTree>
    <p:extLst>
      <p:ext uri="{BB962C8B-B14F-4D97-AF65-F5344CB8AC3E}">
        <p14:creationId xmlns:p14="http://schemas.microsoft.com/office/powerpoint/2010/main" val="4131192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R&amp;SL, INC.</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smtClean="0"/>
              <a:t>NIF:</a:t>
            </a:r>
          </a:p>
          <a:p>
            <a:pPr lvl="1">
              <a:buClr>
                <a:srgbClr val="0081B9"/>
              </a:buClr>
            </a:pPr>
            <a:r>
              <a:rPr lang="en-US" dirty="0" smtClean="0"/>
              <a:t>Count I: Continuing to employ unauthorized alien;</a:t>
            </a:r>
          </a:p>
          <a:p>
            <a:pPr lvl="1">
              <a:buClr>
                <a:srgbClr val="0081B9"/>
              </a:buClr>
            </a:pPr>
            <a:r>
              <a:rPr lang="en-US" dirty="0" smtClean="0"/>
              <a:t>Count II: Failed to prepare/present 518 Forms I-9; </a:t>
            </a:r>
          </a:p>
          <a:p>
            <a:pPr lvl="1">
              <a:buClr>
                <a:srgbClr val="0081B9"/>
              </a:buClr>
            </a:pPr>
            <a:r>
              <a:rPr lang="en-US" dirty="0" smtClean="0"/>
              <a:t>Count III: Failure to timely prepare 276 Forms I-9; </a:t>
            </a:r>
          </a:p>
          <a:p>
            <a:pPr lvl="1">
              <a:buClr>
                <a:srgbClr val="0081B9"/>
              </a:buClr>
            </a:pPr>
            <a:r>
              <a:rPr lang="en-US" dirty="0" smtClean="0"/>
              <a:t>Count IV: Failure to ensure proper completion/properly complete 1,192 Forms I-9.</a:t>
            </a:r>
          </a:p>
          <a:p>
            <a:pPr>
              <a:buClr>
                <a:srgbClr val="0081B9"/>
              </a:buClr>
            </a:pPr>
            <a:r>
              <a:rPr lang="en-US" dirty="0" smtClean="0"/>
              <a:t>Decision on Motion for Summary Decision:</a:t>
            </a:r>
          </a:p>
          <a:p>
            <a:pPr lvl="1">
              <a:buClr>
                <a:srgbClr val="0081B9"/>
              </a:buClr>
            </a:pPr>
            <a:r>
              <a:rPr lang="en-US" dirty="0" smtClean="0"/>
              <a:t>Count I: sole violation dismissed; </a:t>
            </a:r>
          </a:p>
          <a:p>
            <a:pPr lvl="1">
              <a:buClr>
                <a:srgbClr val="0081B9"/>
              </a:buClr>
            </a:pPr>
            <a:r>
              <a:rPr lang="en-US" dirty="0" smtClean="0"/>
              <a:t>Count II: 5 violations dismissed; 512 held for trial;</a:t>
            </a:r>
          </a:p>
          <a:p>
            <a:pPr lvl="1">
              <a:buClr>
                <a:srgbClr val="0081B9"/>
              </a:buClr>
            </a:pPr>
            <a:r>
              <a:rPr lang="en-US" dirty="0" smtClean="0"/>
              <a:t>Count III: 63 violations dismissed; R&amp;SL found liable for 213 violations;</a:t>
            </a:r>
          </a:p>
          <a:p>
            <a:pPr lvl="1">
              <a:buClr>
                <a:srgbClr val="0081B9"/>
              </a:buClr>
            </a:pPr>
            <a:r>
              <a:rPr lang="en-US" dirty="0" smtClean="0"/>
              <a:t>Count IV: R&amp;SL found liable for 1,015 violations; 177 held for trial.</a:t>
            </a:r>
          </a:p>
          <a:p>
            <a:pPr lvl="1">
              <a:buClr>
                <a:srgbClr val="0081B9"/>
              </a:buClr>
            </a:pPr>
            <a:endParaRPr lang="en-US" dirty="0"/>
          </a:p>
        </p:txBody>
      </p:sp>
    </p:spTree>
    <p:extLst>
      <p:ext uri="{BB962C8B-B14F-4D97-AF65-F5344CB8AC3E}">
        <p14:creationId xmlns:p14="http://schemas.microsoft.com/office/powerpoint/2010/main" val="3117356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R&amp;SL, INC.</a:t>
            </a:r>
          </a:p>
        </p:txBody>
      </p:sp>
      <p:sp>
        <p:nvSpPr>
          <p:cNvPr id="3" name="Content Placeholder 2"/>
          <p:cNvSpPr>
            <a:spLocks noGrp="1"/>
          </p:cNvSpPr>
          <p:nvPr>
            <p:ph idx="1"/>
          </p:nvPr>
        </p:nvSpPr>
        <p:spPr/>
        <p:txBody>
          <a:bodyPr/>
          <a:lstStyle/>
          <a:p>
            <a:pPr>
              <a:buClr>
                <a:srgbClr val="0081B9"/>
              </a:buClr>
            </a:pPr>
            <a:r>
              <a:rPr lang="en-US" dirty="0" smtClean="0"/>
              <a:t>Final Decision and Order:</a:t>
            </a:r>
          </a:p>
          <a:p>
            <a:pPr lvl="1">
              <a:buClr>
                <a:srgbClr val="0081B9"/>
              </a:buClr>
            </a:pPr>
            <a:r>
              <a:rPr lang="en-US" dirty="0" smtClean="0"/>
              <a:t>Count II: ICE did not prove that R&amp;SL did not prepare 511 Forms I-9; 511 violations dismissed.</a:t>
            </a:r>
          </a:p>
          <a:p>
            <a:pPr lvl="1">
              <a:buClr>
                <a:srgbClr val="0081B9"/>
              </a:buClr>
            </a:pPr>
            <a:r>
              <a:rPr lang="en-US" dirty="0" smtClean="0"/>
              <a:t>Count IV: R&amp;SL found liable for 177 violations.</a:t>
            </a:r>
          </a:p>
          <a:p>
            <a:pPr>
              <a:buClr>
                <a:srgbClr val="0081B9"/>
              </a:buClr>
            </a:pPr>
            <a:r>
              <a:rPr lang="en-US" dirty="0" smtClean="0"/>
              <a:t>R&amp;SL</a:t>
            </a:r>
            <a:r>
              <a:rPr lang="en-US" dirty="0"/>
              <a:t> </a:t>
            </a:r>
            <a:r>
              <a:rPr lang="en-US" dirty="0" smtClean="0"/>
              <a:t>ordered to pay </a:t>
            </a:r>
            <a:r>
              <a:rPr lang="en-US" b="1" dirty="0" smtClean="0">
                <a:solidFill>
                  <a:srgbClr val="0081B9"/>
                </a:solidFill>
              </a:rPr>
              <a:t>$1,527,308.90</a:t>
            </a:r>
          </a:p>
          <a:p>
            <a:pPr lvl="1">
              <a:buClr>
                <a:srgbClr val="0081B9"/>
              </a:buClr>
            </a:pPr>
            <a:r>
              <a:rPr lang="en-US" dirty="0" smtClean="0"/>
              <a:t>ICE originally sought more than </a:t>
            </a:r>
            <a:r>
              <a:rPr lang="en-US" b="1" dirty="0" smtClean="0">
                <a:solidFill>
                  <a:srgbClr val="0081B9"/>
                </a:solidFill>
              </a:rPr>
              <a:t>$3,000,000</a:t>
            </a:r>
          </a:p>
          <a:p>
            <a:pPr>
              <a:buClr>
                <a:srgbClr val="0081B9"/>
              </a:buClr>
            </a:pPr>
            <a:r>
              <a:rPr lang="en-US" dirty="0" smtClean="0"/>
              <a:t>R&amp;SL paid more than </a:t>
            </a:r>
            <a:r>
              <a:rPr lang="en-US" b="1" dirty="0" smtClean="0">
                <a:solidFill>
                  <a:srgbClr val="0081B9"/>
                </a:solidFill>
              </a:rPr>
              <a:t>$102,000 </a:t>
            </a:r>
            <a:r>
              <a:rPr lang="en-US" dirty="0" smtClean="0"/>
              <a:t>in legal fees</a:t>
            </a:r>
            <a:r>
              <a:rPr lang="en-US" dirty="0"/>
              <a:t> </a:t>
            </a:r>
            <a:r>
              <a:rPr lang="en-US" dirty="0" smtClean="0"/>
              <a:t>to secure a hearing.</a:t>
            </a:r>
          </a:p>
          <a:p>
            <a:pPr>
              <a:buClr>
                <a:srgbClr val="0081B9"/>
              </a:buClr>
            </a:pPr>
            <a:r>
              <a:rPr lang="en-US" dirty="0" smtClean="0"/>
              <a:t>R&amp;SL paid upwards of </a:t>
            </a:r>
            <a:r>
              <a:rPr lang="en-US" b="1" dirty="0" smtClean="0">
                <a:solidFill>
                  <a:srgbClr val="0081B9"/>
                </a:solidFill>
              </a:rPr>
              <a:t>$1,000,000 </a:t>
            </a:r>
            <a:r>
              <a:rPr lang="en-US" dirty="0" smtClean="0"/>
              <a:t>in litigating the case prior to the hearing in June, 2021.</a:t>
            </a:r>
            <a:endParaRPr lang="en-US" dirty="0"/>
          </a:p>
        </p:txBody>
      </p:sp>
    </p:spTree>
    <p:extLst>
      <p:ext uri="{BB962C8B-B14F-4D97-AF65-F5344CB8AC3E}">
        <p14:creationId xmlns:p14="http://schemas.microsoft.com/office/powerpoint/2010/main" val="1586609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R&amp;SL, INC.</a:t>
            </a:r>
          </a:p>
        </p:txBody>
      </p:sp>
      <p:sp>
        <p:nvSpPr>
          <p:cNvPr id="3" name="Content Placeholder 2"/>
          <p:cNvSpPr>
            <a:spLocks noGrp="1"/>
          </p:cNvSpPr>
          <p:nvPr>
            <p:ph idx="1"/>
          </p:nvPr>
        </p:nvSpPr>
        <p:spPr/>
        <p:txBody>
          <a:bodyPr/>
          <a:lstStyle/>
          <a:p>
            <a:pPr>
              <a:buClr>
                <a:srgbClr val="0081B9"/>
              </a:buClr>
            </a:pPr>
            <a:r>
              <a:rPr lang="en-US" dirty="0" smtClean="0"/>
              <a:t>Takeaways:</a:t>
            </a:r>
          </a:p>
          <a:p>
            <a:pPr lvl="1">
              <a:buClr>
                <a:srgbClr val="0081B9"/>
              </a:buClr>
            </a:pPr>
            <a:r>
              <a:rPr lang="en-US" dirty="0" smtClean="0"/>
              <a:t>Perils of having a decentralized storage system; R&amp;SL had to retrieve documents from multiple locations;</a:t>
            </a:r>
          </a:p>
          <a:p>
            <a:pPr lvl="1">
              <a:buClr>
                <a:srgbClr val="0081B9"/>
              </a:buClr>
            </a:pPr>
            <a:r>
              <a:rPr lang="en-US" dirty="0" smtClean="0"/>
              <a:t>Importance of candor; ALJ refused to mitigate the penalty amount as it related to the 177 backdated Forms I-9; </a:t>
            </a:r>
          </a:p>
          <a:p>
            <a:pPr lvl="1">
              <a:buClr>
                <a:srgbClr val="0081B9"/>
              </a:buClr>
            </a:pPr>
            <a:r>
              <a:rPr lang="en-US" dirty="0" smtClean="0"/>
              <a:t>Timely requesting a hearing and ensuring that request is received; </a:t>
            </a:r>
          </a:p>
          <a:p>
            <a:pPr lvl="1">
              <a:buClr>
                <a:srgbClr val="0081B9"/>
              </a:buClr>
            </a:pPr>
            <a:r>
              <a:rPr lang="en-US" dirty="0" smtClean="0"/>
              <a:t>Significance of internal audits and training; </a:t>
            </a:r>
          </a:p>
          <a:p>
            <a:pPr lvl="1">
              <a:buClr>
                <a:srgbClr val="0081B9"/>
              </a:buClr>
            </a:pPr>
            <a:r>
              <a:rPr lang="en-US" dirty="0" smtClean="0"/>
              <a:t>Ensuring that all of your processes and actions during a Form I-9 audit (from the time you receive the NOI) are documented.</a:t>
            </a:r>
          </a:p>
          <a:p>
            <a:pPr lvl="1">
              <a:buClr>
                <a:srgbClr val="0081B9"/>
              </a:buClr>
            </a:pPr>
            <a:endParaRPr lang="en-US" dirty="0"/>
          </a:p>
        </p:txBody>
      </p:sp>
    </p:spTree>
    <p:extLst>
      <p:ext uri="{BB962C8B-B14F-4D97-AF65-F5344CB8AC3E}">
        <p14:creationId xmlns:p14="http://schemas.microsoft.com/office/powerpoint/2010/main" val="230791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i="1" dirty="0"/>
              <a:t>United States v. Jalisco’s Bar and Grill, Inc.</a:t>
            </a:r>
          </a:p>
          <a:p>
            <a:pPr lvl="1">
              <a:buClr>
                <a:srgbClr val="0081B9"/>
              </a:buClr>
            </a:pPr>
            <a:r>
              <a:rPr lang="en-US" dirty="0"/>
              <a:t>ICE’s proof consisted of Reports of Investigation detailing interviews conducted by HSI agents of two employees who admitted to being unauthorized </a:t>
            </a:r>
            <a:r>
              <a:rPr lang="en-US" i="1" dirty="0"/>
              <a:t>and </a:t>
            </a:r>
            <a:r>
              <a:rPr lang="en-US" dirty="0"/>
              <a:t>having told the owner prior to being </a:t>
            </a:r>
            <a:r>
              <a:rPr lang="en-US" dirty="0" smtClean="0"/>
              <a:t>hired</a:t>
            </a:r>
            <a:endParaRPr lang="en-US" dirty="0"/>
          </a:p>
          <a:p>
            <a:pPr>
              <a:buClr>
                <a:srgbClr val="0081B9"/>
              </a:buClr>
            </a:pPr>
            <a:r>
              <a:rPr lang="en-US" i="1" dirty="0"/>
              <a:t>United States v. Muniz Concrete &amp; Contracting, Inc</a:t>
            </a:r>
            <a:r>
              <a:rPr lang="en-US" dirty="0"/>
              <a:t>.</a:t>
            </a:r>
          </a:p>
          <a:p>
            <a:pPr lvl="1">
              <a:buClr>
                <a:srgbClr val="0081B9"/>
              </a:buClr>
            </a:pPr>
            <a:r>
              <a:rPr lang="en-US" dirty="0"/>
              <a:t>ICE’s proof consisted of Forms I-9 for two individuals who had finite work authorization, were not reverified using Section 3, and continued to be employed (as evinced by wage tax documents obtained by ICE</a:t>
            </a:r>
            <a:r>
              <a:rPr lang="en-US" dirty="0" smtClean="0"/>
              <a:t>)</a:t>
            </a:r>
            <a:endParaRPr lang="en-US" dirty="0"/>
          </a:p>
        </p:txBody>
      </p:sp>
      <p:sp>
        <p:nvSpPr>
          <p:cNvPr id="5" name="Title 1"/>
          <p:cNvSpPr txBox="1">
            <a:spLocks/>
          </p:cNvSpPr>
          <p:nvPr/>
        </p:nvSpPr>
        <p:spPr>
          <a:xfrm>
            <a:off x="762000" y="152400"/>
            <a:ext cx="8229600" cy="709714"/>
          </a:xfrm>
          <a:prstGeom prst="rect">
            <a:avLst/>
          </a:prstGeom>
        </p:spPr>
        <p:txBody>
          <a:bodyPr/>
          <a:lstStyle>
            <a:lvl1pPr algn="l" defTabSz="914400" rtl="0" eaLnBrk="1" latinLnBrk="0" hangingPunct="1">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r>
              <a:rPr lang="en-US" dirty="0" smtClean="0"/>
              <a:t>CASE STUDY (KNOWING HIRE/CONTINUE TO EMPLOY)</a:t>
            </a:r>
            <a:endParaRPr lang="en-US" dirty="0"/>
          </a:p>
        </p:txBody>
      </p:sp>
    </p:spTree>
    <p:extLst>
      <p:ext uri="{BB962C8B-B14F-4D97-AF65-F5344CB8AC3E}">
        <p14:creationId xmlns:p14="http://schemas.microsoft.com/office/powerpoint/2010/main" val="82404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idx="1"/>
          </p:nvPr>
        </p:nvSpPr>
        <p:spPr>
          <a:xfrm>
            <a:off x="609600" y="1676400"/>
            <a:ext cx="6781800" cy="1524000"/>
          </a:xfrm>
        </p:spPr>
        <p:txBody>
          <a:bodyPr>
            <a:normAutofit fontScale="25000" lnSpcReduction="20000"/>
          </a:bodyPr>
          <a:lstStyle/>
          <a:p>
            <a:pPr>
              <a:buClr>
                <a:srgbClr val="0081B9"/>
              </a:buClr>
            </a:pPr>
            <a:r>
              <a:rPr lang="en-US" sz="8000" dirty="0" smtClean="0"/>
              <a:t>Session I – Overview of Form I-9</a:t>
            </a:r>
          </a:p>
          <a:p>
            <a:pPr>
              <a:buClr>
                <a:srgbClr val="0081B9"/>
              </a:buClr>
            </a:pPr>
            <a:r>
              <a:rPr lang="en-US" sz="8000" dirty="0" smtClean="0">
                <a:solidFill>
                  <a:schemeClr val="tx1"/>
                </a:solidFill>
              </a:rPr>
              <a:t>Session II – Advanced Form I-9 Issues</a:t>
            </a:r>
          </a:p>
          <a:p>
            <a:pPr>
              <a:buClr>
                <a:srgbClr val="0081B9"/>
              </a:buClr>
            </a:pPr>
            <a:r>
              <a:rPr lang="en-US" sz="8000" b="1" dirty="0" smtClean="0">
                <a:solidFill>
                  <a:srgbClr val="0081B9"/>
                </a:solidFill>
              </a:rPr>
              <a:t>Session III – Handling the Form I-9 Audit</a:t>
            </a:r>
          </a:p>
          <a:p>
            <a:pPr>
              <a:buClr>
                <a:srgbClr val="0081B9"/>
              </a:buClr>
            </a:pPr>
            <a:r>
              <a:rPr lang="en-US" sz="8000" dirty="0" smtClean="0"/>
              <a:t>Session IV – Overview of the E-Verify Program</a:t>
            </a:r>
          </a:p>
          <a:p>
            <a:pPr>
              <a:buClr>
                <a:srgbClr val="0081B9"/>
              </a:buClr>
            </a:pPr>
            <a:endParaRPr lang="en-US" sz="4900" dirty="0"/>
          </a:p>
          <a:p>
            <a:pPr>
              <a:buClr>
                <a:srgbClr val="0081B9"/>
              </a:buClr>
            </a:pPr>
            <a:endParaRPr lang="en-US" sz="4900" dirty="0" smtClean="0"/>
          </a:p>
          <a:p>
            <a:pPr>
              <a:buClr>
                <a:srgbClr val="0081B9"/>
              </a:buClr>
            </a:pPr>
            <a:endParaRPr lang="en-US" dirty="0"/>
          </a:p>
        </p:txBody>
      </p:sp>
      <p:sp>
        <p:nvSpPr>
          <p:cNvPr id="5" name="Content Placeholder 2"/>
          <p:cNvSpPr txBox="1">
            <a:spLocks/>
          </p:cNvSpPr>
          <p:nvPr/>
        </p:nvSpPr>
        <p:spPr>
          <a:xfrm>
            <a:off x="321873" y="5733802"/>
            <a:ext cx="6019800" cy="657101"/>
          </a:xfrm>
          <a:prstGeom prst="rect">
            <a:avLst/>
          </a:prstGeom>
        </p:spPr>
        <p:txBody>
          <a:bodyPr>
            <a:normAutofit/>
          </a:bodyPr>
          <a:lstStyle>
            <a:lvl1pPr marL="342900" indent="-342900" algn="l" defTabSz="914400" rtl="0" eaLnBrk="1" latinLnBrk="0" hangingPunct="1">
              <a:spcBef>
                <a:spcPct val="20000"/>
              </a:spcBef>
              <a:buClr>
                <a:srgbClr val="002060"/>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a:solidFill>
                  <a:schemeClr val="tx1">
                    <a:lumMod val="50000"/>
                    <a:lumOff val="50000"/>
                  </a:schemeClr>
                </a:solidFill>
              </a:rPr>
              <a:t>This webinar is designed solely for informational purposes, and should not be inferred or understood as legal advice or binding case law, nor shared with any third parties. Persons in need of legal assistance should seek the advice of competent legal counsel. </a:t>
            </a:r>
          </a:p>
          <a:p>
            <a:endParaRPr lang="en-US" sz="1050" dirty="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pPr marL="0" indent="0">
              <a:buNone/>
            </a:pPr>
            <a:endParaRPr lang="en-US" sz="1050" dirty="0" smtClean="0">
              <a:solidFill>
                <a:schemeClr val="tx1">
                  <a:lumMod val="50000"/>
                  <a:lumOff val="50000"/>
                </a:schemeClr>
              </a:solidFill>
            </a:endParaRPr>
          </a:p>
          <a:p>
            <a:endParaRPr lang="en-US" sz="1050" dirty="0">
              <a:solidFill>
                <a:schemeClr val="tx1">
                  <a:lumMod val="50000"/>
                  <a:lumOff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71800"/>
            <a:ext cx="2933700" cy="2600325"/>
          </a:xfrm>
          <a:prstGeom prst="rect">
            <a:avLst/>
          </a:prstGeom>
        </p:spPr>
      </p:pic>
    </p:spTree>
    <p:extLst>
      <p:ext uri="{BB962C8B-B14F-4D97-AF65-F5344CB8AC3E}">
        <p14:creationId xmlns:p14="http://schemas.microsoft.com/office/powerpoint/2010/main" val="2440862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WHEN ICE KNOCKS ON YOUR DOOR</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Contact your immigration counsel immediately to coordinate document production and represent you before ICE; </a:t>
            </a:r>
          </a:p>
          <a:p>
            <a:pPr>
              <a:buClr>
                <a:srgbClr val="0081B9"/>
              </a:buClr>
            </a:pPr>
            <a:r>
              <a:rPr lang="en-US" dirty="0"/>
              <a:t>Do not speak to the ICE Agents (outside of being cordial and respectful);</a:t>
            </a:r>
          </a:p>
          <a:p>
            <a:pPr lvl="1">
              <a:buClr>
                <a:srgbClr val="0081B9"/>
              </a:buClr>
            </a:pPr>
            <a:r>
              <a:rPr lang="en-US" dirty="0"/>
              <a:t>Anything that you say can and will be used against </a:t>
            </a:r>
            <a:r>
              <a:rPr lang="en-US" dirty="0" smtClean="0"/>
              <a:t>you</a:t>
            </a:r>
            <a:endParaRPr lang="en-US" dirty="0"/>
          </a:p>
          <a:p>
            <a:pPr>
              <a:buClr>
                <a:srgbClr val="0081B9"/>
              </a:buClr>
            </a:pPr>
            <a:r>
              <a:rPr lang="en-US" dirty="0"/>
              <a:t>Do not waive the three-day period;</a:t>
            </a:r>
          </a:p>
          <a:p>
            <a:pPr>
              <a:buClr>
                <a:srgbClr val="0081B9"/>
              </a:buClr>
            </a:pPr>
            <a:r>
              <a:rPr lang="en-US" dirty="0"/>
              <a:t>Do not let ICE Agents speak with anyone on your property without first contacting your attorney; </a:t>
            </a:r>
          </a:p>
          <a:p>
            <a:pPr>
              <a:buClr>
                <a:srgbClr val="0081B9"/>
              </a:buClr>
            </a:pPr>
            <a:r>
              <a:rPr lang="en-US" dirty="0"/>
              <a:t>Make a copy of each document you are turning over to </a:t>
            </a:r>
            <a:r>
              <a:rPr lang="en-US" dirty="0" smtClean="0"/>
              <a:t>ICE.</a:t>
            </a:r>
            <a:endParaRPr lang="en-US" dirty="0"/>
          </a:p>
        </p:txBody>
      </p:sp>
    </p:spTree>
    <p:extLst>
      <p:ext uri="{BB962C8B-B14F-4D97-AF65-F5344CB8AC3E}">
        <p14:creationId xmlns:p14="http://schemas.microsoft.com/office/powerpoint/2010/main" val="3305417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PREPARE FOR AN AUDIT</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Have a plan in place; </a:t>
            </a:r>
          </a:p>
          <a:p>
            <a:pPr>
              <a:buClr>
                <a:srgbClr val="0081B9"/>
              </a:buClr>
            </a:pPr>
            <a:r>
              <a:rPr lang="en-US" dirty="0"/>
              <a:t>ICE requests certain documents with each audit, so have those documents already prepared and ready to go; </a:t>
            </a:r>
          </a:p>
          <a:p>
            <a:pPr>
              <a:buClr>
                <a:srgbClr val="0081B9"/>
              </a:buClr>
            </a:pPr>
            <a:r>
              <a:rPr lang="en-US" dirty="0"/>
              <a:t>Invest in training your HR staff;</a:t>
            </a:r>
          </a:p>
          <a:p>
            <a:pPr>
              <a:buClr>
                <a:srgbClr val="0081B9"/>
              </a:buClr>
            </a:pPr>
            <a:r>
              <a:rPr lang="en-US" dirty="0"/>
              <a:t>Complete an annual internal audit;</a:t>
            </a:r>
          </a:p>
          <a:p>
            <a:pPr>
              <a:buClr>
                <a:srgbClr val="0081B9"/>
              </a:buClr>
            </a:pPr>
            <a:r>
              <a:rPr lang="en-US" dirty="0"/>
              <a:t>Employ a tickler system to ensure timely reverification </a:t>
            </a:r>
            <a:r>
              <a:rPr lang="en-US" i="1" dirty="0"/>
              <a:t>and </a:t>
            </a:r>
            <a:r>
              <a:rPr lang="en-US" dirty="0"/>
              <a:t>timely purging of Forms I-9 no longer subject to retention </a:t>
            </a:r>
            <a:r>
              <a:rPr lang="en-US" dirty="0" smtClean="0"/>
              <a:t>requirements.</a:t>
            </a:r>
            <a:endParaRPr lang="en-US" dirty="0"/>
          </a:p>
        </p:txBody>
      </p:sp>
    </p:spTree>
    <p:extLst>
      <p:ext uri="{BB962C8B-B14F-4D97-AF65-F5344CB8AC3E}">
        <p14:creationId xmlns:p14="http://schemas.microsoft.com/office/powerpoint/2010/main" val="3147012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4876800" cy="4114800"/>
          </a:xfrm>
        </p:spPr>
        <p:txBody>
          <a:bodyPr>
            <a:normAutofit/>
          </a:bodyPr>
          <a:lstStyle/>
          <a:p>
            <a:pPr>
              <a:buClr>
                <a:srgbClr val="0081B9"/>
              </a:buClr>
            </a:pPr>
            <a:r>
              <a:rPr lang="en-US" dirty="0"/>
              <a:t>All Forms I-9 within the retention period; </a:t>
            </a:r>
          </a:p>
          <a:p>
            <a:pPr>
              <a:buClr>
                <a:srgbClr val="0081B9"/>
              </a:buClr>
            </a:pPr>
            <a:r>
              <a:rPr lang="en-US" dirty="0"/>
              <a:t>Employee roster with hire dates;</a:t>
            </a:r>
          </a:p>
          <a:p>
            <a:pPr>
              <a:buClr>
                <a:srgbClr val="0081B9"/>
              </a:buClr>
            </a:pPr>
            <a:r>
              <a:rPr lang="en-US" dirty="0"/>
              <a:t>Quarterly taxes for the last five years;</a:t>
            </a:r>
          </a:p>
          <a:p>
            <a:pPr>
              <a:buClr>
                <a:srgbClr val="0081B9"/>
              </a:buClr>
            </a:pPr>
            <a:r>
              <a:rPr lang="en-US" dirty="0"/>
              <a:t>Business information:</a:t>
            </a:r>
          </a:p>
          <a:p>
            <a:pPr lvl="1">
              <a:buClr>
                <a:srgbClr val="0081B9"/>
              </a:buClr>
            </a:pPr>
            <a:r>
              <a:rPr lang="en-US" dirty="0"/>
              <a:t>Articles of incorporation; </a:t>
            </a:r>
          </a:p>
          <a:p>
            <a:pPr lvl="1">
              <a:buClr>
                <a:srgbClr val="0081B9"/>
              </a:buClr>
            </a:pPr>
            <a:r>
              <a:rPr lang="en-US" dirty="0"/>
              <a:t>EIN;</a:t>
            </a:r>
          </a:p>
          <a:p>
            <a:pPr lvl="1">
              <a:buClr>
                <a:srgbClr val="0081B9"/>
              </a:buClr>
            </a:pPr>
            <a:r>
              <a:rPr lang="en-US" dirty="0"/>
              <a:t>Certificate of incorporation;</a:t>
            </a:r>
          </a:p>
          <a:p>
            <a:pPr>
              <a:buClr>
                <a:srgbClr val="0081B9"/>
              </a:buClr>
            </a:pPr>
            <a:r>
              <a:rPr lang="en-US" dirty="0"/>
              <a:t>Any E-Verify documentation, such as the MOU;</a:t>
            </a:r>
          </a:p>
          <a:p>
            <a:pPr>
              <a:buClr>
                <a:srgbClr val="0081B9"/>
              </a:buClr>
            </a:pPr>
            <a:r>
              <a:rPr lang="en-US" dirty="0"/>
              <a:t>Documents as seen fit by the Auditor/Special </a:t>
            </a:r>
            <a:r>
              <a:rPr lang="en-US" dirty="0" smtClean="0"/>
              <a:t>Agent</a:t>
            </a:r>
            <a:endParaRPr lang="en-US" dirty="0"/>
          </a:p>
        </p:txBody>
      </p:sp>
      <p:sp>
        <p:nvSpPr>
          <p:cNvPr id="5" name="Title 1"/>
          <p:cNvSpPr txBox="1">
            <a:spLocks/>
          </p:cNvSpPr>
          <p:nvPr/>
        </p:nvSpPr>
        <p:spPr>
          <a:xfrm>
            <a:off x="762000" y="152400"/>
            <a:ext cx="8229600" cy="709714"/>
          </a:xfrm>
          <a:prstGeom prst="rect">
            <a:avLst/>
          </a:prstGeom>
        </p:spPr>
        <p:txBody>
          <a:bodyPr/>
          <a:lstStyle>
            <a:lvl1pPr algn="l" defTabSz="914400" rtl="0" eaLnBrk="1" latinLnBrk="0" hangingPunct="1">
              <a:spcBef>
                <a:spcPct val="0"/>
              </a:spcBef>
              <a:buNone/>
              <a:defRPr sz="3000" b="1" kern="1200">
                <a:solidFill>
                  <a:schemeClr val="bg1"/>
                </a:solidFill>
                <a:latin typeface="Calibri" panose="020F0502020204030204" pitchFamily="34" charset="0"/>
                <a:ea typeface="+mj-ea"/>
                <a:cs typeface="Calibri" panose="020F0502020204030204" pitchFamily="34" charset="0"/>
              </a:defRPr>
            </a:lvl1pPr>
          </a:lstStyle>
          <a:p>
            <a:r>
              <a:rPr lang="en-US" dirty="0" smtClean="0"/>
              <a:t>DOCUMENTS REQUESTED BY NOTICE OF INSPECTION</a:t>
            </a:r>
            <a:endParaRPr lang="en-US" dirty="0"/>
          </a:p>
        </p:txBody>
      </p:sp>
      <p:pic>
        <p:nvPicPr>
          <p:cNvPr id="4" name="Picture 3"/>
          <p:cNvPicPr>
            <a:picLocks noChangeAspect="1"/>
          </p:cNvPicPr>
          <p:nvPr/>
        </p:nvPicPr>
        <p:blipFill>
          <a:blip r:embed="rId3"/>
          <a:stretch>
            <a:fillRect/>
          </a:stretch>
        </p:blipFill>
        <p:spPr>
          <a:xfrm>
            <a:off x="5410200" y="1395046"/>
            <a:ext cx="3048000" cy="4243754"/>
          </a:xfrm>
          <a:prstGeom prst="rect">
            <a:avLst/>
          </a:prstGeom>
        </p:spPr>
      </p:pic>
    </p:spTree>
    <p:extLst>
      <p:ext uri="{BB962C8B-B14F-4D97-AF65-F5344CB8AC3E}">
        <p14:creationId xmlns:p14="http://schemas.microsoft.com/office/powerpoint/2010/main" val="1204162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AN INTERNAL AUDIT</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Catch and correct errors; </a:t>
            </a:r>
          </a:p>
          <a:p>
            <a:pPr>
              <a:buClr>
                <a:srgbClr val="0081B9"/>
              </a:buClr>
            </a:pPr>
            <a:r>
              <a:rPr lang="en-US" dirty="0"/>
              <a:t>Use knowledge obtained from internal audit to correct bad habits;</a:t>
            </a:r>
          </a:p>
          <a:p>
            <a:pPr>
              <a:buClr>
                <a:srgbClr val="0081B9"/>
              </a:buClr>
            </a:pPr>
            <a:r>
              <a:rPr lang="en-US" dirty="0"/>
              <a:t>Systematically go through Forms I-9 using the checklists provided in the Virtue Memorandum; </a:t>
            </a:r>
          </a:p>
          <a:p>
            <a:pPr>
              <a:buClr>
                <a:srgbClr val="0081B9"/>
              </a:buClr>
            </a:pPr>
            <a:r>
              <a:rPr lang="en-US" dirty="0"/>
              <a:t>Must make sure it is not discriminatory; if you are doing a sampling you must make sure that you aren’t capturing only Forms I-9 showing a certain citizenship category;</a:t>
            </a:r>
          </a:p>
          <a:p>
            <a:pPr>
              <a:buClr>
                <a:srgbClr val="0081B9"/>
              </a:buClr>
            </a:pPr>
            <a:r>
              <a:rPr lang="en-US" dirty="0"/>
              <a:t>USCIS recommends that employers notify employees in writing of an internal </a:t>
            </a:r>
            <a:r>
              <a:rPr lang="en-US" dirty="0" smtClean="0"/>
              <a:t>audit</a:t>
            </a:r>
            <a:endParaRPr lang="en-US" dirty="0"/>
          </a:p>
        </p:txBody>
      </p:sp>
    </p:spTree>
    <p:extLst>
      <p:ext uri="{BB962C8B-B14F-4D97-AF65-F5344CB8AC3E}">
        <p14:creationId xmlns:p14="http://schemas.microsoft.com/office/powerpoint/2010/main" val="113965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ICE AUDITS</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Focus on backlog of Form I-9 investigations;</a:t>
            </a:r>
          </a:p>
          <a:p>
            <a:pPr>
              <a:buClr>
                <a:srgbClr val="0081B9"/>
              </a:buClr>
            </a:pPr>
            <a:r>
              <a:rPr lang="en-US" dirty="0"/>
              <a:t>Improve efficiencies by sending NOI via certified mail; </a:t>
            </a:r>
          </a:p>
          <a:p>
            <a:pPr>
              <a:buClr>
                <a:srgbClr val="0081B9"/>
              </a:buClr>
            </a:pPr>
            <a:r>
              <a:rPr lang="en-US" dirty="0"/>
              <a:t>Advanced training at the Federal Law Enforcement Training Center;</a:t>
            </a:r>
          </a:p>
          <a:p>
            <a:pPr>
              <a:buClr>
                <a:srgbClr val="0081B9"/>
              </a:buClr>
            </a:pPr>
            <a:r>
              <a:rPr lang="en-US" dirty="0"/>
              <a:t>Automate Form I-9 audits using Compliance Automation Tool; </a:t>
            </a:r>
          </a:p>
          <a:p>
            <a:pPr>
              <a:buClr>
                <a:srgbClr val="0081B9"/>
              </a:buClr>
            </a:pPr>
            <a:r>
              <a:rPr lang="en-US" dirty="0"/>
              <a:t>Centralize ICE audits at HSI HQ, take them away from the </a:t>
            </a:r>
            <a:r>
              <a:rPr lang="en-US" dirty="0" smtClean="0"/>
              <a:t>field</a:t>
            </a:r>
            <a:endParaRPr lang="en-US" dirty="0"/>
          </a:p>
        </p:txBody>
      </p:sp>
      <p:pic>
        <p:nvPicPr>
          <p:cNvPr id="5" name="Picture 4"/>
          <p:cNvPicPr>
            <a:picLocks noChangeAspect="1"/>
          </p:cNvPicPr>
          <p:nvPr/>
        </p:nvPicPr>
        <p:blipFill>
          <a:blip r:embed="rId3"/>
          <a:stretch>
            <a:fillRect/>
          </a:stretch>
        </p:blipFill>
        <p:spPr>
          <a:xfrm>
            <a:off x="63500" y="4114800"/>
            <a:ext cx="8953500" cy="1236875"/>
          </a:xfrm>
          <a:prstGeom prst="rect">
            <a:avLst/>
          </a:prstGeom>
        </p:spPr>
      </p:pic>
    </p:spTree>
    <p:extLst>
      <p:ext uri="{BB962C8B-B14F-4D97-AF65-F5344CB8AC3E}">
        <p14:creationId xmlns:p14="http://schemas.microsoft.com/office/powerpoint/2010/main" val="442505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t>
            </a:r>
            <a:r>
              <a:rPr lang="en-US" dirty="0" smtClean="0"/>
              <a:t>TRUESCREEN </a:t>
            </a:r>
            <a:r>
              <a:rPr lang="en-US" dirty="0" smtClean="0"/>
              <a:t>HELP YOU?</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Digitizing and indexing of historical Forms I-9; </a:t>
            </a:r>
          </a:p>
          <a:p>
            <a:pPr>
              <a:buClr>
                <a:srgbClr val="0081B9"/>
              </a:buClr>
            </a:pPr>
            <a:r>
              <a:rPr lang="en-US" dirty="0"/>
              <a:t>Auditing and remediation services; </a:t>
            </a:r>
          </a:p>
          <a:p>
            <a:pPr>
              <a:buClr>
                <a:srgbClr val="0081B9"/>
              </a:buClr>
            </a:pPr>
            <a:r>
              <a:rPr lang="en-US" dirty="0"/>
              <a:t>Remote completion of Section 2 of Form I-9; </a:t>
            </a:r>
          </a:p>
          <a:p>
            <a:pPr>
              <a:buClr>
                <a:srgbClr val="0081B9"/>
              </a:buClr>
            </a:pPr>
            <a:r>
              <a:rPr lang="en-US" dirty="0"/>
              <a:t>I-9 Management tool that allows a user to monitor the status of Form I-9</a:t>
            </a:r>
          </a:p>
          <a:p>
            <a:pPr lvl="1">
              <a:buClr>
                <a:srgbClr val="0081B9"/>
              </a:buClr>
            </a:pPr>
            <a:r>
              <a:rPr lang="en-US" dirty="0"/>
              <a:t>Completion status, hire date, etc. – completely </a:t>
            </a:r>
            <a:r>
              <a:rPr lang="en-US" dirty="0" smtClean="0"/>
              <a:t>customizable </a:t>
            </a:r>
            <a:endParaRPr lang="en-US" dirty="0"/>
          </a:p>
          <a:p>
            <a:pPr lvl="1">
              <a:buClr>
                <a:srgbClr val="0081B9"/>
              </a:buClr>
            </a:pPr>
            <a:r>
              <a:rPr lang="en-US" dirty="0"/>
              <a:t>Customizable reverification </a:t>
            </a:r>
            <a:r>
              <a:rPr lang="en-US" dirty="0" smtClean="0"/>
              <a:t>alerts</a:t>
            </a:r>
            <a:endParaRPr lang="en-US" dirty="0"/>
          </a:p>
        </p:txBody>
      </p:sp>
    </p:spTree>
    <p:extLst>
      <p:ext uri="{BB962C8B-B14F-4D97-AF65-F5344CB8AC3E}">
        <p14:creationId xmlns:p14="http://schemas.microsoft.com/office/powerpoint/2010/main" val="896022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54043"/>
            <a:ext cx="9144000" cy="696097"/>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2400" b="1" kern="1200">
                <a:solidFill>
                  <a:srgbClr val="A0CF67"/>
                </a:solidFill>
                <a:latin typeface="Century Gothic" panose="020B05020202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smtClean="0">
                <a:solidFill>
                  <a:srgbClr val="0081B9"/>
                </a:solidFill>
                <a:latin typeface="Calibri" panose="020F0502020204030204" pitchFamily="34" charset="0"/>
                <a:cs typeface="Calibri" panose="020F0502020204030204" pitchFamily="34" charset="0"/>
              </a:rPr>
              <a:t>ALEX ERLAM   |   JOHN MAZZEO</a:t>
            </a:r>
          </a:p>
        </p:txBody>
      </p:sp>
      <p:cxnSp>
        <p:nvCxnSpPr>
          <p:cNvPr id="4" name="Straight Connector 3"/>
          <p:cNvCxnSpPr/>
          <p:nvPr/>
        </p:nvCxnSpPr>
        <p:spPr>
          <a:xfrm>
            <a:off x="1295400" y="3722238"/>
            <a:ext cx="6477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0" y="2667000"/>
            <a:ext cx="9144000" cy="1044940"/>
          </a:xfrm>
          <a:prstGeom prst="rect">
            <a:avLst/>
          </a:prstGeom>
        </p:spPr>
        <p:txBody>
          <a:bodyPr>
            <a:noAutofit/>
          </a:bodyPr>
          <a:lstStyle>
            <a:lvl1pPr algn="ctr" defTabSz="914400" rtl="0" eaLnBrk="1" latinLnBrk="0" hangingPunct="1">
              <a:spcBef>
                <a:spcPct val="0"/>
              </a:spcBef>
              <a:buNone/>
              <a:defRPr sz="4800" b="1" kern="1200">
                <a:solidFill>
                  <a:schemeClr val="tx1">
                    <a:lumMod val="75000"/>
                    <a:lumOff val="25000"/>
                  </a:schemeClr>
                </a:solidFill>
                <a:latin typeface="Century Gothic" panose="020B0502020202020204" pitchFamily="34" charset="0"/>
                <a:ea typeface="+mj-ea"/>
                <a:cs typeface="+mj-cs"/>
              </a:defRPr>
            </a:lvl1pPr>
          </a:lstStyle>
          <a:p>
            <a:pPr algn="ctr"/>
            <a:r>
              <a:rPr lang="en-US" sz="6000" dirty="0" smtClean="0">
                <a:solidFill>
                  <a:schemeClr val="tx1">
                    <a:lumMod val="85000"/>
                    <a:lumOff val="15000"/>
                  </a:schemeClr>
                </a:solidFill>
                <a:latin typeface="+mn-lt"/>
              </a:rPr>
              <a:t>QUESTIONS?</a:t>
            </a:r>
          </a:p>
        </p:txBody>
      </p:sp>
      <p:sp>
        <p:nvSpPr>
          <p:cNvPr id="2" name="Rectangle 1"/>
          <p:cNvSpPr/>
          <p:nvPr/>
        </p:nvSpPr>
        <p:spPr>
          <a:xfrm>
            <a:off x="1697182" y="4168851"/>
            <a:ext cx="5770418" cy="369332"/>
          </a:xfrm>
          <a:prstGeom prst="rect">
            <a:avLst/>
          </a:prstGeom>
        </p:spPr>
        <p:txBody>
          <a:bodyPr wrap="square">
            <a:spAutoFit/>
          </a:bodyPr>
          <a:lstStyle/>
          <a:p>
            <a:pPr algn="ctr"/>
            <a:r>
              <a:rPr lang="en-US" dirty="0" smtClean="0">
                <a:latin typeface="Calibri" panose="020F0502020204030204" pitchFamily="34" charset="0"/>
                <a:cs typeface="Calibri" panose="020F0502020204030204" pitchFamily="34" charset="0"/>
                <a:hlinkClick r:id="rId2"/>
              </a:rPr>
              <a:t>aerlam@truescreen.com</a:t>
            </a:r>
            <a:r>
              <a:rPr lang="en-U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hlinkClick r:id="rId3"/>
              </a:rPr>
              <a:t>jmazzeo@truescreen.com</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9502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457200" y="1600200"/>
            <a:ext cx="5562600" cy="4419600"/>
          </a:xfrm>
        </p:spPr>
        <p:txBody>
          <a:bodyPr/>
          <a:lstStyle/>
          <a:p>
            <a:pPr>
              <a:buClr>
                <a:srgbClr val="0081B9"/>
              </a:buClr>
            </a:pPr>
            <a:r>
              <a:rPr lang="en-US" dirty="0" smtClean="0"/>
              <a:t>Overview of the audit and enforcement process;</a:t>
            </a:r>
          </a:p>
          <a:p>
            <a:pPr>
              <a:buClr>
                <a:srgbClr val="0081B9"/>
              </a:buClr>
            </a:pPr>
            <a:r>
              <a:rPr lang="en-US" dirty="0" smtClean="0"/>
              <a:t>Types of Form I-9 violations;</a:t>
            </a:r>
          </a:p>
          <a:p>
            <a:pPr>
              <a:buClr>
                <a:srgbClr val="0081B9"/>
              </a:buClr>
            </a:pPr>
            <a:r>
              <a:rPr lang="en-US" dirty="0" smtClean="0"/>
              <a:t>Possible dispositions of ICE audits; and</a:t>
            </a:r>
          </a:p>
          <a:p>
            <a:pPr>
              <a:buClr>
                <a:srgbClr val="0081B9"/>
              </a:buClr>
            </a:pPr>
            <a:r>
              <a:rPr lang="en-US" dirty="0" smtClean="0"/>
              <a:t>How to be prepared for when ICE knocks on your door</a:t>
            </a:r>
            <a:endParaRPr lang="en-US" dirty="0"/>
          </a:p>
        </p:txBody>
      </p:sp>
      <p:pic>
        <p:nvPicPr>
          <p:cNvPr id="5" name="Picture 4"/>
          <p:cNvPicPr>
            <a:picLocks noChangeAspect="1"/>
          </p:cNvPicPr>
          <p:nvPr/>
        </p:nvPicPr>
        <p:blipFill>
          <a:blip r:embed="rId2"/>
          <a:stretch>
            <a:fillRect/>
          </a:stretch>
        </p:blipFill>
        <p:spPr>
          <a:xfrm>
            <a:off x="6324600" y="1752600"/>
            <a:ext cx="2545387" cy="2667000"/>
          </a:xfrm>
          <a:prstGeom prst="rect">
            <a:avLst/>
          </a:prstGeom>
        </p:spPr>
      </p:pic>
    </p:spTree>
    <p:extLst>
      <p:ext uri="{BB962C8B-B14F-4D97-AF65-F5344CB8AC3E}">
        <p14:creationId xmlns:p14="http://schemas.microsoft.com/office/powerpoint/2010/main" val="114531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AGENCIES INVOLVED</a:t>
            </a:r>
            <a:endParaRPr lang="en-US" dirty="0"/>
          </a:p>
        </p:txBody>
      </p:sp>
      <p:sp>
        <p:nvSpPr>
          <p:cNvPr id="3" name="Content Placeholder 2"/>
          <p:cNvSpPr>
            <a:spLocks noGrp="1"/>
          </p:cNvSpPr>
          <p:nvPr>
            <p:ph idx="1"/>
          </p:nvPr>
        </p:nvSpPr>
        <p:spPr>
          <a:xfrm>
            <a:off x="457200" y="1524000"/>
            <a:ext cx="8305800" cy="4419600"/>
          </a:xfrm>
        </p:spPr>
        <p:txBody>
          <a:bodyPr>
            <a:normAutofit/>
          </a:bodyPr>
          <a:lstStyle/>
          <a:p>
            <a:pPr>
              <a:buClr>
                <a:srgbClr val="0081B9"/>
              </a:buClr>
            </a:pPr>
            <a:r>
              <a:rPr lang="en-US" u="sng" dirty="0"/>
              <a:t>United States Citizenship and Immigration Services (USCIS)</a:t>
            </a:r>
            <a:r>
              <a:rPr lang="en-US" dirty="0"/>
              <a:t> – Publishes and updates the Form I-9; Responsible for administering the E-Verify Program</a:t>
            </a:r>
          </a:p>
          <a:p>
            <a:pPr>
              <a:buClr>
                <a:srgbClr val="0081B9"/>
              </a:buClr>
            </a:pPr>
            <a:r>
              <a:rPr lang="en-US" u="sng" dirty="0"/>
              <a:t>Social Security Administration (SSA)</a:t>
            </a:r>
            <a:r>
              <a:rPr lang="en-US" dirty="0"/>
              <a:t> – Partner in E-Verify Program</a:t>
            </a:r>
          </a:p>
          <a:p>
            <a:pPr>
              <a:buClr>
                <a:srgbClr val="0081B9"/>
              </a:buClr>
            </a:pPr>
            <a:r>
              <a:rPr lang="en-US" u="sng" dirty="0"/>
              <a:t>Immigration and Customs Enforcement (ICE)</a:t>
            </a:r>
            <a:r>
              <a:rPr lang="en-US" dirty="0"/>
              <a:t> – Component of DHS charged with investigating and issuing fines for violations of Form I-9</a:t>
            </a:r>
          </a:p>
          <a:p>
            <a:pPr>
              <a:buClr>
                <a:srgbClr val="0081B9"/>
              </a:buClr>
            </a:pPr>
            <a:r>
              <a:rPr lang="en-US" u="sng" dirty="0"/>
              <a:t>Department of Justice (</a:t>
            </a:r>
            <a:r>
              <a:rPr lang="en-US" u="sng" dirty="0" smtClean="0"/>
              <a:t>DoJ</a:t>
            </a:r>
            <a:r>
              <a:rPr lang="en-US" u="sng" dirty="0"/>
              <a:t>)</a:t>
            </a:r>
            <a:r>
              <a:rPr lang="en-US" dirty="0"/>
              <a:t> - OCAHO; IER</a:t>
            </a:r>
          </a:p>
          <a:p>
            <a:pPr>
              <a:buClr>
                <a:srgbClr val="0081B9"/>
              </a:buClr>
            </a:pPr>
            <a:r>
              <a:rPr lang="en-US" u="sng" dirty="0"/>
              <a:t>Department of Labor (DoL)</a:t>
            </a:r>
            <a:r>
              <a:rPr lang="en-US" dirty="0"/>
              <a:t> – Authority to subpoena Forms I-9 in their own enforcement actions under wage/hour laws</a:t>
            </a:r>
          </a:p>
        </p:txBody>
      </p:sp>
      <p:pic>
        <p:nvPicPr>
          <p:cNvPr id="4" name="Picture 3"/>
          <p:cNvPicPr>
            <a:picLocks noChangeAspect="1"/>
          </p:cNvPicPr>
          <p:nvPr/>
        </p:nvPicPr>
        <p:blipFill rotWithShape="1">
          <a:blip r:embed="rId3"/>
          <a:srcRect l="24499" r="22038"/>
          <a:stretch/>
        </p:blipFill>
        <p:spPr>
          <a:xfrm>
            <a:off x="228600" y="4237326"/>
            <a:ext cx="1600201" cy="1566718"/>
          </a:xfrm>
          <a:prstGeom prst="rect">
            <a:avLst/>
          </a:prstGeom>
        </p:spPr>
      </p:pic>
      <p:pic>
        <p:nvPicPr>
          <p:cNvPr id="5" name="Picture 4"/>
          <p:cNvPicPr>
            <a:picLocks noChangeAspect="1"/>
          </p:cNvPicPr>
          <p:nvPr/>
        </p:nvPicPr>
        <p:blipFill>
          <a:blip r:embed="rId4"/>
          <a:stretch>
            <a:fillRect/>
          </a:stretch>
        </p:blipFill>
        <p:spPr>
          <a:xfrm>
            <a:off x="1828801" y="4376882"/>
            <a:ext cx="1287606" cy="1287606"/>
          </a:xfrm>
          <a:prstGeom prst="rect">
            <a:avLst/>
          </a:prstGeom>
        </p:spPr>
      </p:pic>
      <p:pic>
        <p:nvPicPr>
          <p:cNvPr id="6" name="Picture 5"/>
          <p:cNvPicPr>
            <a:picLocks noChangeAspect="1"/>
          </p:cNvPicPr>
          <p:nvPr/>
        </p:nvPicPr>
        <p:blipFill>
          <a:blip r:embed="rId5"/>
          <a:stretch>
            <a:fillRect/>
          </a:stretch>
        </p:blipFill>
        <p:spPr>
          <a:xfrm>
            <a:off x="3270827" y="4619165"/>
            <a:ext cx="2678545" cy="803040"/>
          </a:xfrm>
          <a:prstGeom prst="rect">
            <a:avLst/>
          </a:prstGeom>
        </p:spPr>
      </p:pic>
      <p:pic>
        <p:nvPicPr>
          <p:cNvPr id="7" name="Picture 6"/>
          <p:cNvPicPr>
            <a:picLocks noChangeAspect="1"/>
          </p:cNvPicPr>
          <p:nvPr/>
        </p:nvPicPr>
        <p:blipFill>
          <a:blip r:embed="rId6"/>
          <a:stretch>
            <a:fillRect/>
          </a:stretch>
        </p:blipFill>
        <p:spPr>
          <a:xfrm>
            <a:off x="6103792" y="4357543"/>
            <a:ext cx="1220643" cy="1220643"/>
          </a:xfrm>
          <a:prstGeom prst="rect">
            <a:avLst/>
          </a:prstGeom>
        </p:spPr>
      </p:pic>
      <p:pic>
        <p:nvPicPr>
          <p:cNvPr id="8" name="Picture 7"/>
          <p:cNvPicPr>
            <a:picLocks noChangeAspect="1"/>
          </p:cNvPicPr>
          <p:nvPr/>
        </p:nvPicPr>
        <p:blipFill>
          <a:blip r:embed="rId7"/>
          <a:stretch>
            <a:fillRect/>
          </a:stretch>
        </p:blipFill>
        <p:spPr>
          <a:xfrm>
            <a:off x="7552133" y="4306928"/>
            <a:ext cx="1286766" cy="1321871"/>
          </a:xfrm>
          <a:prstGeom prst="rect">
            <a:avLst/>
          </a:prstGeom>
        </p:spPr>
      </p:pic>
    </p:spTree>
    <p:extLst>
      <p:ext uri="{BB962C8B-B14F-4D97-AF65-F5344CB8AC3E}">
        <p14:creationId xmlns:p14="http://schemas.microsoft.com/office/powerpoint/2010/main" val="134416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STATISTICS</a:t>
            </a:r>
            <a:endParaRPr lang="en-US" dirty="0"/>
          </a:p>
        </p:txBody>
      </p:sp>
      <p:sp>
        <p:nvSpPr>
          <p:cNvPr id="3" name="Content Placeholder 2"/>
          <p:cNvSpPr>
            <a:spLocks noGrp="1"/>
          </p:cNvSpPr>
          <p:nvPr>
            <p:ph idx="1"/>
          </p:nvPr>
        </p:nvSpPr>
        <p:spPr>
          <a:xfrm>
            <a:off x="457200" y="1524000"/>
            <a:ext cx="8305800" cy="4419600"/>
          </a:xfrm>
        </p:spPr>
        <p:txBody>
          <a:bodyPr>
            <a:normAutofit/>
          </a:bodyPr>
          <a:lstStyle/>
          <a:p>
            <a:pPr>
              <a:buClr>
                <a:srgbClr val="0081B9"/>
              </a:buClr>
            </a:pPr>
            <a:r>
              <a:rPr lang="en-US" dirty="0"/>
              <a:t>Create a culture of compliance though criminal arrests of employers, administrative arrests of employees, compliance of the I-9 Employment Eligibility Verification Form, and the IMAGE </a:t>
            </a:r>
            <a:r>
              <a:rPr lang="en-US" dirty="0" smtClean="0"/>
              <a:t>program</a:t>
            </a:r>
            <a:endParaRPr lang="en-US" dirty="0"/>
          </a:p>
          <a:p>
            <a:pPr>
              <a:buClr>
                <a:srgbClr val="0081B9"/>
              </a:buClr>
            </a:pPr>
            <a:r>
              <a:rPr lang="en-US" dirty="0"/>
              <a:t>FY 2020 (October 2019-September 30, 2020) </a:t>
            </a:r>
          </a:p>
          <a:p>
            <a:pPr lvl="1">
              <a:buClr>
                <a:srgbClr val="0081B9"/>
              </a:buClr>
            </a:pPr>
            <a:r>
              <a:rPr lang="en-US" dirty="0"/>
              <a:t>4,326 new investigations; 3,903 Form I-9 inspections</a:t>
            </a:r>
          </a:p>
        </p:txBody>
      </p:sp>
      <p:pic>
        <p:nvPicPr>
          <p:cNvPr id="9" name="Picture 8"/>
          <p:cNvPicPr>
            <a:picLocks noChangeAspect="1"/>
          </p:cNvPicPr>
          <p:nvPr/>
        </p:nvPicPr>
        <p:blipFill>
          <a:blip r:embed="rId3"/>
          <a:stretch>
            <a:fillRect/>
          </a:stretch>
        </p:blipFill>
        <p:spPr>
          <a:xfrm>
            <a:off x="152401" y="3428724"/>
            <a:ext cx="4343400" cy="2991125"/>
          </a:xfrm>
          <a:prstGeom prst="rect">
            <a:avLst/>
          </a:prstGeom>
          <a:ln w="19050">
            <a:solidFill>
              <a:srgbClr val="0081B9"/>
            </a:solidFill>
          </a:ln>
        </p:spPr>
      </p:pic>
      <p:pic>
        <p:nvPicPr>
          <p:cNvPr id="10" name="Picture 9"/>
          <p:cNvPicPr>
            <a:picLocks noChangeAspect="1"/>
          </p:cNvPicPr>
          <p:nvPr/>
        </p:nvPicPr>
        <p:blipFill>
          <a:blip r:embed="rId4"/>
          <a:stretch>
            <a:fillRect/>
          </a:stretch>
        </p:blipFill>
        <p:spPr>
          <a:xfrm>
            <a:off x="4625589" y="3428723"/>
            <a:ext cx="4404110" cy="2991125"/>
          </a:xfrm>
          <a:prstGeom prst="rect">
            <a:avLst/>
          </a:prstGeom>
          <a:ln w="19050">
            <a:solidFill>
              <a:srgbClr val="0081B9"/>
            </a:solidFill>
          </a:ln>
        </p:spPr>
      </p:pic>
    </p:spTree>
    <p:extLst>
      <p:ext uri="{BB962C8B-B14F-4D97-AF65-F5344CB8AC3E}">
        <p14:creationId xmlns:p14="http://schemas.microsoft.com/office/powerpoint/2010/main" val="61061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ICE AUDIT PROCESS</a:t>
            </a:r>
            <a:endParaRPr lang="en-US" dirty="0"/>
          </a:p>
        </p:txBody>
      </p:sp>
      <p:sp>
        <p:nvSpPr>
          <p:cNvPr id="3" name="Content Placeholder 2"/>
          <p:cNvSpPr>
            <a:spLocks noGrp="1"/>
          </p:cNvSpPr>
          <p:nvPr>
            <p:ph idx="1"/>
          </p:nvPr>
        </p:nvSpPr>
        <p:spPr>
          <a:xfrm>
            <a:off x="381000" y="1524000"/>
            <a:ext cx="8229600" cy="4114800"/>
          </a:xfrm>
        </p:spPr>
        <p:txBody>
          <a:bodyPr>
            <a:normAutofit/>
          </a:bodyPr>
          <a:lstStyle/>
          <a:p>
            <a:pPr>
              <a:buClr>
                <a:srgbClr val="0081B9"/>
              </a:buClr>
            </a:pPr>
            <a:r>
              <a:rPr lang="en-US" dirty="0"/>
              <a:t>Notice of Inspection</a:t>
            </a:r>
          </a:p>
          <a:p>
            <a:pPr lvl="1">
              <a:buClr>
                <a:srgbClr val="0081B9"/>
              </a:buClr>
            </a:pPr>
            <a:r>
              <a:rPr lang="en-US" dirty="0"/>
              <a:t>Initiates the Process; </a:t>
            </a:r>
            <a:r>
              <a:rPr lang="en-US" dirty="0" smtClean="0"/>
              <a:t>demand </a:t>
            </a:r>
            <a:r>
              <a:rPr lang="en-US" dirty="0"/>
              <a:t>for production of </a:t>
            </a:r>
            <a:r>
              <a:rPr lang="en-US" dirty="0" smtClean="0"/>
              <a:t>documents</a:t>
            </a:r>
            <a:endParaRPr lang="en-US" dirty="0"/>
          </a:p>
          <a:p>
            <a:pPr lvl="1">
              <a:buClr>
                <a:srgbClr val="0081B9"/>
              </a:buClr>
            </a:pPr>
            <a:r>
              <a:rPr lang="en-US" dirty="0"/>
              <a:t>Normally three days to </a:t>
            </a:r>
            <a:r>
              <a:rPr lang="en-US" dirty="0" smtClean="0"/>
              <a:t>respond</a:t>
            </a:r>
            <a:endParaRPr lang="en-US" dirty="0"/>
          </a:p>
          <a:p>
            <a:pPr lvl="1">
              <a:buClr>
                <a:srgbClr val="0081B9"/>
              </a:buClr>
            </a:pPr>
            <a:r>
              <a:rPr lang="en-US" b="1" dirty="0">
                <a:solidFill>
                  <a:srgbClr val="0081B9"/>
                </a:solidFill>
              </a:rPr>
              <a:t>Best practice: Inform your immigration counsel ASAP and have them coordinate all document production with </a:t>
            </a:r>
            <a:r>
              <a:rPr lang="en-US" b="1" dirty="0" smtClean="0">
                <a:solidFill>
                  <a:srgbClr val="0081B9"/>
                </a:solidFill>
              </a:rPr>
              <a:t>ICE</a:t>
            </a:r>
            <a:endParaRPr lang="en-US" b="1" dirty="0">
              <a:solidFill>
                <a:srgbClr val="0081B9"/>
              </a:solidFill>
            </a:endParaRPr>
          </a:p>
          <a:p>
            <a:pPr>
              <a:buClr>
                <a:srgbClr val="0081B9"/>
              </a:buClr>
            </a:pPr>
            <a:r>
              <a:rPr lang="en-US" dirty="0"/>
              <a:t>Inspection/Audit</a:t>
            </a:r>
          </a:p>
          <a:p>
            <a:pPr lvl="1">
              <a:buClr>
                <a:srgbClr val="0081B9"/>
              </a:buClr>
            </a:pPr>
            <a:r>
              <a:rPr lang="en-US" dirty="0"/>
              <a:t>Auditor will conduct an investigation and review Forms I-9</a:t>
            </a:r>
          </a:p>
          <a:p>
            <a:pPr>
              <a:buClr>
                <a:srgbClr val="0081B9"/>
              </a:buClr>
            </a:pPr>
            <a:r>
              <a:rPr lang="en-US" dirty="0"/>
              <a:t>Notice of Suspect Documents</a:t>
            </a:r>
          </a:p>
          <a:p>
            <a:pPr lvl="1">
              <a:buClr>
                <a:srgbClr val="0081B9"/>
              </a:buClr>
            </a:pPr>
            <a:r>
              <a:rPr lang="en-US" dirty="0"/>
              <a:t>ICE determines that the documents provided by the employee do not relate to the employee or are not valid for employment</a:t>
            </a:r>
          </a:p>
          <a:p>
            <a:pPr>
              <a:buClr>
                <a:srgbClr val="0081B9"/>
              </a:buClr>
            </a:pPr>
            <a:r>
              <a:rPr lang="en-US" dirty="0"/>
              <a:t>Notice of Discrepancies</a:t>
            </a:r>
          </a:p>
          <a:p>
            <a:pPr lvl="1">
              <a:buClr>
                <a:srgbClr val="0081B9"/>
              </a:buClr>
            </a:pPr>
            <a:r>
              <a:rPr lang="en-US" dirty="0"/>
              <a:t>Issued when ICE cannot determine an employee’s eligibility to work</a:t>
            </a:r>
          </a:p>
        </p:txBody>
      </p:sp>
      <p:pic>
        <p:nvPicPr>
          <p:cNvPr id="7" name="Picture 6"/>
          <p:cNvPicPr>
            <a:picLocks noChangeAspect="1"/>
          </p:cNvPicPr>
          <p:nvPr/>
        </p:nvPicPr>
        <p:blipFill>
          <a:blip r:embed="rId3"/>
          <a:stretch>
            <a:fillRect/>
          </a:stretch>
        </p:blipFill>
        <p:spPr>
          <a:xfrm>
            <a:off x="7315200" y="1371600"/>
            <a:ext cx="1676400" cy="1116174"/>
          </a:xfrm>
          <a:prstGeom prst="rect">
            <a:avLst/>
          </a:prstGeom>
        </p:spPr>
      </p:pic>
    </p:spTree>
    <p:extLst>
      <p:ext uri="{BB962C8B-B14F-4D97-AF65-F5344CB8AC3E}">
        <p14:creationId xmlns:p14="http://schemas.microsoft.com/office/powerpoint/2010/main" val="269270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ICE AUDIT PROCESS</a:t>
            </a:r>
            <a:endParaRPr lang="en-US" dirty="0"/>
          </a:p>
        </p:txBody>
      </p:sp>
      <p:sp>
        <p:nvSpPr>
          <p:cNvPr id="6" name="Content Placeholder 2"/>
          <p:cNvSpPr>
            <a:spLocks noGrp="1"/>
          </p:cNvSpPr>
          <p:nvPr>
            <p:ph idx="1"/>
          </p:nvPr>
        </p:nvSpPr>
        <p:spPr>
          <a:xfrm>
            <a:off x="457200" y="1524000"/>
            <a:ext cx="8229600" cy="4419600"/>
          </a:xfrm>
        </p:spPr>
        <p:txBody>
          <a:bodyPr>
            <a:noAutofit/>
          </a:bodyPr>
          <a:lstStyle/>
          <a:p>
            <a:pPr>
              <a:buClr>
                <a:srgbClr val="0081B9"/>
              </a:buClr>
            </a:pPr>
            <a:r>
              <a:rPr lang="en-US" dirty="0"/>
              <a:t>Were violations found during the audit?</a:t>
            </a:r>
          </a:p>
          <a:p>
            <a:pPr lvl="1">
              <a:buClr>
                <a:srgbClr val="0081B9"/>
              </a:buClr>
            </a:pPr>
            <a:r>
              <a:rPr lang="en-US" dirty="0"/>
              <a:t>If substantive violations, then either a warning notice or Notice of Intent to </a:t>
            </a:r>
            <a:r>
              <a:rPr lang="en-US" dirty="0" smtClean="0"/>
              <a:t>Fine</a:t>
            </a:r>
            <a:endParaRPr lang="en-US" dirty="0"/>
          </a:p>
          <a:p>
            <a:pPr lvl="1">
              <a:buClr>
                <a:srgbClr val="0081B9"/>
              </a:buClr>
            </a:pPr>
            <a:r>
              <a:rPr lang="en-US" dirty="0"/>
              <a:t>If technical violations, then Notice of Technical or Procedural Violations may be issued, giving the company 10 days to make corrections to avoid a </a:t>
            </a:r>
            <a:r>
              <a:rPr lang="en-US" dirty="0" smtClean="0"/>
              <a:t>fine</a:t>
            </a:r>
            <a:endParaRPr lang="en-US" dirty="0"/>
          </a:p>
          <a:p>
            <a:pPr>
              <a:buClr>
                <a:srgbClr val="0081B9"/>
              </a:buClr>
            </a:pPr>
            <a:r>
              <a:rPr lang="en-US" dirty="0"/>
              <a:t>Can ICE bring a Criminal Charge?</a:t>
            </a:r>
          </a:p>
        </p:txBody>
      </p:sp>
      <p:pic>
        <p:nvPicPr>
          <p:cNvPr id="5" name="Picture 4"/>
          <p:cNvPicPr>
            <a:picLocks noChangeAspect="1"/>
          </p:cNvPicPr>
          <p:nvPr/>
        </p:nvPicPr>
        <p:blipFill>
          <a:blip r:embed="rId2"/>
          <a:stretch>
            <a:fillRect/>
          </a:stretch>
        </p:blipFill>
        <p:spPr>
          <a:xfrm>
            <a:off x="1371600" y="3581400"/>
            <a:ext cx="4120845" cy="2575528"/>
          </a:xfrm>
          <a:prstGeom prst="rect">
            <a:avLst/>
          </a:prstGeom>
        </p:spPr>
      </p:pic>
    </p:spTree>
    <p:extLst>
      <p:ext uri="{BB962C8B-B14F-4D97-AF65-F5344CB8AC3E}">
        <p14:creationId xmlns:p14="http://schemas.microsoft.com/office/powerpoint/2010/main" val="413621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DISPOSITIONS</a:t>
            </a:r>
            <a:endParaRPr lang="en-US" dirty="0"/>
          </a:p>
        </p:txBody>
      </p:sp>
      <p:sp>
        <p:nvSpPr>
          <p:cNvPr id="6" name="Content Placeholder 2"/>
          <p:cNvSpPr>
            <a:spLocks noGrp="1"/>
          </p:cNvSpPr>
          <p:nvPr>
            <p:ph idx="1"/>
          </p:nvPr>
        </p:nvSpPr>
        <p:spPr>
          <a:xfrm>
            <a:off x="457200" y="1524000"/>
            <a:ext cx="4860058" cy="4419600"/>
          </a:xfrm>
        </p:spPr>
        <p:txBody>
          <a:bodyPr>
            <a:noAutofit/>
          </a:bodyPr>
          <a:lstStyle/>
          <a:p>
            <a:pPr>
              <a:buClr>
                <a:srgbClr val="0081B9"/>
              </a:buClr>
            </a:pPr>
            <a:r>
              <a:rPr lang="en-US" dirty="0"/>
              <a:t>Notice of Inspection Results</a:t>
            </a:r>
          </a:p>
          <a:p>
            <a:pPr lvl="1">
              <a:buClr>
                <a:srgbClr val="0081B9"/>
              </a:buClr>
            </a:pPr>
            <a:r>
              <a:rPr lang="en-US" dirty="0"/>
              <a:t>A “compliance” letter; no deficiencies </a:t>
            </a:r>
            <a:r>
              <a:rPr lang="en-US" dirty="0" smtClean="0"/>
              <a:t>found</a:t>
            </a:r>
            <a:endParaRPr lang="en-US" dirty="0"/>
          </a:p>
          <a:p>
            <a:pPr>
              <a:buClr>
                <a:srgbClr val="0081B9"/>
              </a:buClr>
            </a:pPr>
            <a:r>
              <a:rPr lang="en-US" dirty="0"/>
              <a:t>Warning Notice</a:t>
            </a:r>
          </a:p>
          <a:p>
            <a:pPr lvl="1">
              <a:buClr>
                <a:srgbClr val="0081B9"/>
              </a:buClr>
            </a:pPr>
            <a:r>
              <a:rPr lang="en-US" dirty="0"/>
              <a:t>Deficiencies were found, but ICE has chosen not to prosecute the </a:t>
            </a:r>
            <a:r>
              <a:rPr lang="en-US" dirty="0" smtClean="0"/>
              <a:t>case</a:t>
            </a:r>
            <a:endParaRPr lang="en-US" dirty="0"/>
          </a:p>
          <a:p>
            <a:pPr>
              <a:buClr>
                <a:srgbClr val="0081B9"/>
              </a:buClr>
            </a:pPr>
            <a:r>
              <a:rPr lang="en-US" dirty="0"/>
              <a:t>Notice of Intent to Fine</a:t>
            </a:r>
          </a:p>
          <a:p>
            <a:pPr lvl="1">
              <a:buClr>
                <a:srgbClr val="0081B9"/>
              </a:buClr>
            </a:pPr>
            <a:r>
              <a:rPr lang="en-US" dirty="0"/>
              <a:t>Lists the violations and penalty amount.</a:t>
            </a:r>
          </a:p>
          <a:p>
            <a:pPr lvl="1">
              <a:buClr>
                <a:srgbClr val="0081B9"/>
              </a:buClr>
            </a:pPr>
            <a:r>
              <a:rPr lang="en-US" dirty="0"/>
              <a:t>Reviewed by an ICE attorney before being served on </a:t>
            </a:r>
            <a:r>
              <a:rPr lang="en-US" dirty="0" smtClean="0"/>
              <a:t>company</a:t>
            </a:r>
            <a:endParaRPr lang="en-US" dirty="0"/>
          </a:p>
          <a:p>
            <a:pPr lvl="1">
              <a:buClr>
                <a:srgbClr val="0081B9"/>
              </a:buClr>
            </a:pPr>
            <a:r>
              <a:rPr lang="en-US" dirty="0"/>
              <a:t>Business has 30 days to either negotiate a settlement or request a </a:t>
            </a:r>
            <a:r>
              <a:rPr lang="en-US" dirty="0" smtClean="0"/>
              <a:t>hearing</a:t>
            </a:r>
            <a:endParaRPr lang="en-US" dirty="0"/>
          </a:p>
          <a:p>
            <a:pPr lvl="1">
              <a:buClr>
                <a:srgbClr val="0081B9"/>
              </a:buClr>
            </a:pPr>
            <a:r>
              <a:rPr lang="en-US" dirty="0"/>
              <a:t>If no action by day 30, it becomes a final, unappealable </a:t>
            </a:r>
            <a:r>
              <a:rPr lang="en-US" dirty="0" smtClean="0"/>
              <a:t>order</a:t>
            </a:r>
            <a:endParaRPr lang="en-US" dirty="0"/>
          </a:p>
        </p:txBody>
      </p:sp>
      <p:pic>
        <p:nvPicPr>
          <p:cNvPr id="7" name="Picture 6"/>
          <p:cNvPicPr>
            <a:picLocks noChangeAspect="1"/>
          </p:cNvPicPr>
          <p:nvPr/>
        </p:nvPicPr>
        <p:blipFill>
          <a:blip r:embed="rId3"/>
          <a:stretch>
            <a:fillRect/>
          </a:stretch>
        </p:blipFill>
        <p:spPr>
          <a:xfrm>
            <a:off x="5310330" y="1524000"/>
            <a:ext cx="3667415" cy="2750561"/>
          </a:xfrm>
          <a:prstGeom prst="rect">
            <a:avLst/>
          </a:prstGeom>
        </p:spPr>
      </p:pic>
    </p:spTree>
    <p:extLst>
      <p:ext uri="{BB962C8B-B14F-4D97-AF65-F5344CB8AC3E}">
        <p14:creationId xmlns:p14="http://schemas.microsoft.com/office/powerpoint/2010/main" val="1593430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7704</TotalTime>
  <Words>3733</Words>
  <Application>Microsoft Office PowerPoint</Application>
  <PresentationFormat>On-screen Show (4:3)</PresentationFormat>
  <Paragraphs>349</Paragraphs>
  <Slides>36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Century Gothic</vt:lpstr>
      <vt:lpstr>1_Office Theme</vt:lpstr>
      <vt:lpstr>Office Theme</vt:lpstr>
      <vt:lpstr>PowerPoint Presentation</vt:lpstr>
      <vt:lpstr>INTRODUCTIONS</vt:lpstr>
      <vt:lpstr>AGENDA</vt:lpstr>
      <vt:lpstr>TODAY’S AGENDA</vt:lpstr>
      <vt:lpstr>REGULATORY AGENCIES INVOLVED</vt:lpstr>
      <vt:lpstr>AUDIT STATISTICS</vt:lpstr>
      <vt:lpstr>THE ICE AUDIT PROCESS</vt:lpstr>
      <vt:lpstr>THE ICE AUDIT PROCESS</vt:lpstr>
      <vt:lpstr>POSSIBLE DISPOSITIONS</vt:lpstr>
      <vt:lpstr>TYPES OF VIOLATIONS</vt:lpstr>
      <vt:lpstr>SUBSTANTIVE/PAPERWORK VIOLATIONS</vt:lpstr>
      <vt:lpstr>SUBSTANTIVE/PAPERWORK VIOLATIONS, cont.</vt:lpstr>
      <vt:lpstr>SUBSTANTIVE VIOLATIONS – FAILURE TO PREPARE OR PRESENT</vt:lpstr>
      <vt:lpstr>TECHNICAL/PROCEDURAL VIOLATIONS</vt:lpstr>
      <vt:lpstr>PowerPoint Presentation</vt:lpstr>
      <vt:lpstr>POSSIBLE FINES AND PENALTIES</vt:lpstr>
      <vt:lpstr>POSSIBLE FINES AND PENALTIES</vt:lpstr>
      <vt:lpstr>SETTLEMENT PROCESS</vt:lpstr>
      <vt:lpstr>SETTLEMENT PROCESS, cont.</vt:lpstr>
      <vt:lpstr>LITIGATION</vt:lpstr>
      <vt:lpstr>LITIGATION, cont.</vt:lpstr>
      <vt:lpstr>LITIGATION – POST DECISION</vt:lpstr>
      <vt:lpstr>RECENT CASES (SUBSTANTIVE VIOLATIONS)</vt:lpstr>
      <vt:lpstr>ASPLUNDH TREE EXPERTS, CO.</vt:lpstr>
      <vt:lpstr>CASE STUDY – R&amp;SL, INC.</vt:lpstr>
      <vt:lpstr>CASE STUDY – R&amp;SL, INC.</vt:lpstr>
      <vt:lpstr>CASE STUDY – R&amp;SL, INC.</vt:lpstr>
      <vt:lpstr>CASE STUDY – R&amp;SL, INC.</vt:lpstr>
      <vt:lpstr>PowerPoint Presentation</vt:lpstr>
      <vt:lpstr>WHAT TO DO WHEN ICE KNOCKS ON YOUR DOOR</vt:lpstr>
      <vt:lpstr>HOW TO PREPARE FOR AN AUDIT</vt:lpstr>
      <vt:lpstr>PowerPoint Presentation</vt:lpstr>
      <vt:lpstr>COMPLETING AN INTERNAL AUDIT</vt:lpstr>
      <vt:lpstr>FUTURE OF ICE AUDITS</vt:lpstr>
      <vt:lpstr>HOW CAN TRUESCREEN HELP YOU?</vt:lpstr>
      <vt:lpstr>PowerPoint Presentation</vt:lpstr>
    </vt:vector>
  </TitlesOfParts>
  <Company>Vertical Screen,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emquinn@verticalscreen.com</dc:creator>
  <cp:lastModifiedBy>Emily Quinn</cp:lastModifiedBy>
  <cp:revision>96</cp:revision>
  <dcterms:created xsi:type="dcterms:W3CDTF">2015-12-17T16:58:05Z</dcterms:created>
  <dcterms:modified xsi:type="dcterms:W3CDTF">2022-02-07T22:54:10Z</dcterms:modified>
</cp:coreProperties>
</file>