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48" r:id="rId2"/>
  </p:sldMasterIdLst>
  <p:notesMasterIdLst>
    <p:notesMasterId r:id="rId43"/>
  </p:notesMasterIdLst>
  <p:handoutMasterIdLst>
    <p:handoutMasterId r:id="rId44"/>
  </p:handoutMasterIdLst>
  <p:sldIdLst>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27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F67"/>
    <a:srgbClr val="A2D668"/>
    <a:srgbClr val="E9F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3" autoAdjust="0"/>
    <p:restoredTop sz="94660"/>
  </p:normalViewPr>
  <p:slideViewPr>
    <p:cSldViewPr>
      <p:cViewPr varScale="1">
        <p:scale>
          <a:sx n="109" d="100"/>
          <a:sy n="109" d="100"/>
        </p:scale>
        <p:origin x="1926"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4" d="100"/>
          <a:sy n="74" d="100"/>
        </p:scale>
        <p:origin x="242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183A66-F6B9-4B80-9B8E-88FADD697DBD}" type="datetimeFigureOut">
              <a:rPr lang="en-US" smtClean="0"/>
              <a:t>11/29/2021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83BE5C-F9D4-4889-90AC-F87CF9611753}" type="slidenum">
              <a:rPr lang="en-US" smtClean="0"/>
              <a:t>‹#›</a:t>
            </a:fld>
            <a:endParaRPr lang="en-US"/>
          </a:p>
        </p:txBody>
      </p:sp>
    </p:spTree>
    <p:extLst>
      <p:ext uri="{BB962C8B-B14F-4D97-AF65-F5344CB8AC3E}">
        <p14:creationId xmlns:p14="http://schemas.microsoft.com/office/powerpoint/2010/main" val="305687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2EFF0-7316-4A68-BB83-42E1BC261380}" type="datetimeFigureOut">
              <a:rPr lang="en-US" smtClean="0"/>
              <a:t>11/29/2021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C95F1-ACA3-47E8-A7D0-4B004526BF90}" type="slidenum">
              <a:rPr lang="en-US" smtClean="0"/>
              <a:t>‹#›</a:t>
            </a:fld>
            <a:endParaRPr lang="en-US"/>
          </a:p>
        </p:txBody>
      </p:sp>
    </p:spTree>
    <p:extLst>
      <p:ext uri="{BB962C8B-B14F-4D97-AF65-F5344CB8AC3E}">
        <p14:creationId xmlns:p14="http://schemas.microsoft.com/office/powerpoint/2010/main" val="317231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ave.uscis.gov/web/media/resourcesContents/SAVEGuideCommonlyusedImmigrationDoc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cis.gov/sites/default/files/document/policy-manual-updates/20211112-EmploymentAuthorizatio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274a.2(b)(1)(viii);</a:t>
            </a:r>
          </a:p>
          <a:p>
            <a:r>
              <a:rPr lang="en-US" dirty="0" smtClean="0"/>
              <a:t>8</a:t>
            </a:r>
            <a:r>
              <a:rPr lang="en-US" baseline="0" dirty="0" smtClean="0"/>
              <a:t> C.F.R. 274a.2(b)(1)(viii)(A)(1)-(8)</a:t>
            </a:r>
          </a:p>
        </p:txBody>
      </p:sp>
      <p:sp>
        <p:nvSpPr>
          <p:cNvPr id="4" name="Slide Number Placeholder 3"/>
          <p:cNvSpPr>
            <a:spLocks noGrp="1"/>
          </p:cNvSpPr>
          <p:nvPr>
            <p:ph type="sldNum" sz="quarter" idx="10"/>
          </p:nvPr>
        </p:nvSpPr>
        <p:spPr/>
        <p:txBody>
          <a:bodyPr/>
          <a:lstStyle/>
          <a:p>
            <a:fld id="{E54C95F1-ACA3-47E8-A7D0-4B004526BF90}" type="slidenum">
              <a:rPr lang="en-US" smtClean="0"/>
              <a:t>5</a:t>
            </a:fld>
            <a:endParaRPr lang="en-US"/>
          </a:p>
        </p:txBody>
      </p:sp>
    </p:spTree>
    <p:extLst>
      <p:ext uri="{BB962C8B-B14F-4D97-AF65-F5344CB8AC3E}">
        <p14:creationId xmlns:p14="http://schemas.microsoft.com/office/powerpoint/2010/main" val="966544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new employees:</a:t>
            </a:r>
          </a:p>
          <a:p>
            <a:pPr lvl="1"/>
            <a:r>
              <a:rPr lang="en-US" dirty="0" smtClean="0"/>
              <a:t>Select “an alien authorized to work until;” and enter the date provided in the Federal Register notice as the expiration date.</a:t>
            </a:r>
          </a:p>
          <a:p>
            <a:pPr lvl="1"/>
            <a:r>
              <a:rPr lang="en-US" dirty="0" smtClean="0"/>
              <a:t>Enter EAD in the Document Title field;</a:t>
            </a:r>
          </a:p>
          <a:p>
            <a:pPr lvl="1"/>
            <a:r>
              <a:rPr lang="en-US" dirty="0" smtClean="0"/>
              <a:t>Enter the document number from the expired EAD in the Document Number field;</a:t>
            </a:r>
          </a:p>
          <a:p>
            <a:pPr lvl="1"/>
            <a:r>
              <a:rPr lang="en-US" dirty="0" smtClean="0"/>
              <a:t>Enter the automatic extension date listed in the Federal Register as the expiration date</a:t>
            </a:r>
          </a:p>
          <a:p>
            <a:r>
              <a:rPr lang="en-US" dirty="0" smtClean="0"/>
              <a:t>For existing employees:</a:t>
            </a:r>
          </a:p>
          <a:p>
            <a:pPr lvl="1"/>
            <a:r>
              <a:rPr lang="en-US" dirty="0" smtClean="0"/>
              <a:t>Update the additional information field of Section 2 with “EAD EXT [expiration date].”</a:t>
            </a:r>
          </a:p>
        </p:txBody>
      </p:sp>
      <p:sp>
        <p:nvSpPr>
          <p:cNvPr id="4" name="Slide Number Placeholder 3"/>
          <p:cNvSpPr>
            <a:spLocks noGrp="1"/>
          </p:cNvSpPr>
          <p:nvPr>
            <p:ph type="sldNum" sz="quarter" idx="10"/>
          </p:nvPr>
        </p:nvSpPr>
        <p:spPr/>
        <p:txBody>
          <a:bodyPr/>
          <a:lstStyle/>
          <a:p>
            <a:fld id="{E54C95F1-ACA3-47E8-A7D0-4B004526BF90}" type="slidenum">
              <a:rPr lang="en-US" smtClean="0"/>
              <a:t>23</a:t>
            </a:fld>
            <a:endParaRPr lang="en-US"/>
          </a:p>
        </p:txBody>
      </p:sp>
    </p:spTree>
    <p:extLst>
      <p:ext uri="{BB962C8B-B14F-4D97-AF65-F5344CB8AC3E}">
        <p14:creationId xmlns:p14="http://schemas.microsoft.com/office/powerpoint/2010/main" val="359907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 214(n)</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24</a:t>
            </a:fld>
            <a:endParaRPr lang="en-US"/>
          </a:p>
        </p:txBody>
      </p:sp>
    </p:spTree>
    <p:extLst>
      <p:ext uri="{BB962C8B-B14F-4D97-AF65-F5344CB8AC3E}">
        <p14:creationId xmlns:p14="http://schemas.microsoft.com/office/powerpoint/2010/main" val="2142989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274a.12(b)(20)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the Form I-129 is pending when the employee’s work authorization expires, simply add “240-Day Ext. [date of Form I-129 filing]” to the additional information field of Section 2.</a:t>
            </a:r>
          </a:p>
        </p:txBody>
      </p:sp>
      <p:sp>
        <p:nvSpPr>
          <p:cNvPr id="4" name="Slide Number Placeholder 3"/>
          <p:cNvSpPr>
            <a:spLocks noGrp="1"/>
          </p:cNvSpPr>
          <p:nvPr>
            <p:ph type="sldNum" sz="quarter" idx="10"/>
          </p:nvPr>
        </p:nvSpPr>
        <p:spPr/>
        <p:txBody>
          <a:bodyPr/>
          <a:lstStyle/>
          <a:p>
            <a:fld id="{E54C95F1-ACA3-47E8-A7D0-4B004526BF90}" type="slidenum">
              <a:rPr lang="en-US" smtClean="0"/>
              <a:t>26</a:t>
            </a:fld>
            <a:endParaRPr lang="en-US"/>
          </a:p>
        </p:txBody>
      </p:sp>
    </p:spTree>
    <p:extLst>
      <p:ext uri="{BB962C8B-B14F-4D97-AF65-F5344CB8AC3E}">
        <p14:creationId xmlns:p14="http://schemas.microsoft.com/office/powerpoint/2010/main" val="6874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Enter “240-Day Ext. [date of Form I-129 filing]” in the additional information field.</a:t>
            </a:r>
          </a:p>
        </p:txBody>
      </p:sp>
      <p:sp>
        <p:nvSpPr>
          <p:cNvPr id="4" name="Slide Number Placeholder 3"/>
          <p:cNvSpPr>
            <a:spLocks noGrp="1"/>
          </p:cNvSpPr>
          <p:nvPr>
            <p:ph type="sldNum" sz="quarter" idx="10"/>
          </p:nvPr>
        </p:nvSpPr>
        <p:spPr/>
        <p:txBody>
          <a:bodyPr/>
          <a:lstStyle/>
          <a:p>
            <a:fld id="{E54C95F1-ACA3-47E8-A7D0-4B004526BF90}" type="slidenum">
              <a:rPr lang="en-US" smtClean="0"/>
              <a:t>27</a:t>
            </a:fld>
            <a:endParaRPr lang="en-US"/>
          </a:p>
        </p:txBody>
      </p:sp>
    </p:spTree>
    <p:extLst>
      <p:ext uri="{BB962C8B-B14F-4D97-AF65-F5344CB8AC3E}">
        <p14:creationId xmlns:p14="http://schemas.microsoft.com/office/powerpoint/2010/main" val="22539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274a.12(b)(6)(v);</a:t>
            </a:r>
          </a:p>
          <a:p>
            <a:r>
              <a:rPr lang="en-US" dirty="0" smtClean="0"/>
              <a:t>8 C.F.R. 214.2(f)(11)(</a:t>
            </a:r>
            <a:r>
              <a:rPr lang="en-US" dirty="0" err="1" smtClean="0"/>
              <a:t>i</a:t>
            </a:r>
            <a:r>
              <a:rPr lang="en-US" dirty="0" smtClean="0"/>
              <a:t>)(c)</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28</a:t>
            </a:fld>
            <a:endParaRPr lang="en-US"/>
          </a:p>
        </p:txBody>
      </p:sp>
    </p:spTree>
    <p:extLst>
      <p:ext uri="{BB962C8B-B14F-4D97-AF65-F5344CB8AC3E}">
        <p14:creationId xmlns:p14="http://schemas.microsoft.com/office/powerpoint/2010/main" val="3814445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new employees:</a:t>
            </a:r>
          </a:p>
          <a:p>
            <a:pPr lvl="1"/>
            <a:r>
              <a:rPr lang="en-US" dirty="0" smtClean="0"/>
              <a:t>Examine the unexpired EAD </a:t>
            </a:r>
            <a:r>
              <a:rPr lang="en-US" i="1" dirty="0" smtClean="0"/>
              <a:t>or </a:t>
            </a:r>
            <a:r>
              <a:rPr lang="en-US" dirty="0" smtClean="0"/>
              <a:t>an expired EAD with Form I-20 and timely filed Form I-765 (Application for Employment Authorization) </a:t>
            </a:r>
          </a:p>
          <a:p>
            <a:pPr lvl="1"/>
            <a:r>
              <a:rPr lang="en-US" dirty="0" smtClean="0"/>
              <a:t>Enter EAD in the Document Title field;</a:t>
            </a:r>
          </a:p>
          <a:p>
            <a:pPr lvl="1"/>
            <a:r>
              <a:rPr lang="en-US" dirty="0" smtClean="0"/>
              <a:t>Enter the EAD number in the Document Number field;</a:t>
            </a:r>
          </a:p>
          <a:p>
            <a:pPr lvl="1"/>
            <a:r>
              <a:rPr lang="en-US" dirty="0" smtClean="0"/>
              <a:t>Calculate 180 days from the EAD expiration date and place it in the Expiration Date field; and </a:t>
            </a:r>
          </a:p>
          <a:p>
            <a:pPr lvl="1"/>
            <a:r>
              <a:rPr lang="en-US" dirty="0" smtClean="0"/>
              <a:t>Enter “EAD EXT” in the additional information field.</a:t>
            </a:r>
          </a:p>
          <a:p>
            <a:r>
              <a:rPr lang="en-US" dirty="0" smtClean="0"/>
              <a:t>For existing employees:</a:t>
            </a:r>
          </a:p>
          <a:p>
            <a:pPr lvl="1"/>
            <a:r>
              <a:rPr lang="en-US" dirty="0" smtClean="0"/>
              <a:t>Review the Form I-20 recommending STEM extension; and </a:t>
            </a:r>
          </a:p>
          <a:p>
            <a:pPr lvl="1"/>
            <a:r>
              <a:rPr lang="en-US" dirty="0" smtClean="0"/>
              <a:t>Enter “EAD EXT [new expiration date]” in the Additional information field.</a:t>
            </a:r>
          </a:p>
        </p:txBody>
      </p:sp>
      <p:sp>
        <p:nvSpPr>
          <p:cNvPr id="4" name="Slide Number Placeholder 3"/>
          <p:cNvSpPr>
            <a:spLocks noGrp="1"/>
          </p:cNvSpPr>
          <p:nvPr>
            <p:ph type="sldNum" sz="quarter" idx="10"/>
          </p:nvPr>
        </p:nvSpPr>
        <p:spPr/>
        <p:txBody>
          <a:bodyPr/>
          <a:lstStyle/>
          <a:p>
            <a:fld id="{E54C95F1-ACA3-47E8-A7D0-4B004526BF90}" type="slidenum">
              <a:rPr lang="en-US" smtClean="0"/>
              <a:t>29</a:t>
            </a:fld>
            <a:endParaRPr lang="en-US"/>
          </a:p>
        </p:txBody>
      </p:sp>
    </p:spTree>
    <p:extLst>
      <p:ext uri="{BB962C8B-B14F-4D97-AF65-F5344CB8AC3E}">
        <p14:creationId xmlns:p14="http://schemas.microsoft.com/office/powerpoint/2010/main" val="370469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274a.12(b)(6)(iv)</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30</a:t>
            </a:fld>
            <a:endParaRPr lang="en-US"/>
          </a:p>
        </p:txBody>
      </p:sp>
    </p:spTree>
    <p:extLst>
      <p:ext uri="{BB962C8B-B14F-4D97-AF65-F5344CB8AC3E}">
        <p14:creationId xmlns:p14="http://schemas.microsoft.com/office/powerpoint/2010/main" val="695733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new employees:</a:t>
            </a:r>
          </a:p>
          <a:p>
            <a:pPr lvl="1"/>
            <a:r>
              <a:rPr lang="en-US" dirty="0" smtClean="0"/>
              <a:t>Select “alien authorized to work until” and enter September 30 of the year the petition was filed as the expiration date;</a:t>
            </a:r>
          </a:p>
          <a:p>
            <a:pPr lvl="1"/>
            <a:r>
              <a:rPr lang="en-US" dirty="0" smtClean="0"/>
              <a:t>Enter EAD as the Document Title;</a:t>
            </a:r>
          </a:p>
          <a:p>
            <a:pPr lvl="1"/>
            <a:r>
              <a:rPr lang="en-US" dirty="0" smtClean="0"/>
              <a:t>Enter the receipt number from the Form I-797C in the Document Number field;</a:t>
            </a:r>
          </a:p>
          <a:p>
            <a:pPr lvl="1"/>
            <a:r>
              <a:rPr lang="en-US" dirty="0" smtClean="0"/>
              <a:t>Enter September 30 and the year filed as the Expiration Date; and </a:t>
            </a:r>
          </a:p>
          <a:p>
            <a:pPr lvl="1"/>
            <a:r>
              <a:rPr lang="en-US" dirty="0" smtClean="0"/>
              <a:t>Enter CAP-GAP in the Additional Information field.</a:t>
            </a:r>
          </a:p>
          <a:p>
            <a:r>
              <a:rPr lang="en-US" dirty="0" smtClean="0"/>
              <a:t>For existing Employees:</a:t>
            </a:r>
          </a:p>
          <a:p>
            <a:pPr lvl="1"/>
            <a:r>
              <a:rPr lang="en-US" dirty="0" smtClean="0"/>
              <a:t>Once the Form I-797C is received, add the “CAP-GAP [expiration date] notation in the Additional Information field.</a:t>
            </a:r>
          </a:p>
        </p:txBody>
      </p:sp>
      <p:sp>
        <p:nvSpPr>
          <p:cNvPr id="4" name="Slide Number Placeholder 3"/>
          <p:cNvSpPr>
            <a:spLocks noGrp="1"/>
          </p:cNvSpPr>
          <p:nvPr>
            <p:ph type="sldNum" sz="quarter" idx="10"/>
          </p:nvPr>
        </p:nvSpPr>
        <p:spPr/>
        <p:txBody>
          <a:bodyPr/>
          <a:lstStyle/>
          <a:p>
            <a:fld id="{E54C95F1-ACA3-47E8-A7D0-4B004526BF90}" type="slidenum">
              <a:rPr lang="en-US" smtClean="0"/>
              <a:t>31</a:t>
            </a:fld>
            <a:endParaRPr lang="en-US"/>
          </a:p>
        </p:txBody>
      </p:sp>
    </p:spTree>
    <p:extLst>
      <p:ext uri="{BB962C8B-B14F-4D97-AF65-F5344CB8AC3E}">
        <p14:creationId xmlns:p14="http://schemas.microsoft.com/office/powerpoint/2010/main" val="541802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54C95F1-ACA3-47E8-A7D0-4B004526BF90}" type="slidenum">
              <a:rPr lang="en-US" smtClean="0"/>
              <a:t>32</a:t>
            </a:fld>
            <a:endParaRPr lang="en-US"/>
          </a:p>
        </p:txBody>
      </p:sp>
    </p:spTree>
    <p:extLst>
      <p:ext uri="{BB962C8B-B14F-4D97-AF65-F5344CB8AC3E}">
        <p14:creationId xmlns:p14="http://schemas.microsoft.com/office/powerpoint/2010/main" val="2420149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33</a:t>
            </a:fld>
            <a:endParaRPr lang="en-US"/>
          </a:p>
        </p:txBody>
      </p:sp>
    </p:spTree>
    <p:extLst>
      <p:ext uri="{BB962C8B-B14F-4D97-AF65-F5344CB8AC3E}">
        <p14:creationId xmlns:p14="http://schemas.microsoft.com/office/powerpoint/2010/main" val="428319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a:t>
            </a:r>
            <a:r>
              <a:rPr lang="en-US" baseline="0" dirty="0" smtClean="0"/>
              <a:t> C.F.R. 274a.2(b)(1)(viii)(B)(1)-(7)</a:t>
            </a:r>
          </a:p>
        </p:txBody>
      </p:sp>
      <p:sp>
        <p:nvSpPr>
          <p:cNvPr id="4" name="Slide Number Placeholder 3"/>
          <p:cNvSpPr>
            <a:spLocks noGrp="1"/>
          </p:cNvSpPr>
          <p:nvPr>
            <p:ph type="sldNum" sz="quarter" idx="10"/>
          </p:nvPr>
        </p:nvSpPr>
        <p:spPr/>
        <p:txBody>
          <a:bodyPr/>
          <a:lstStyle/>
          <a:p>
            <a:fld id="{E54C95F1-ACA3-47E8-A7D0-4B004526BF90}" type="slidenum">
              <a:rPr lang="en-US" smtClean="0"/>
              <a:t>6</a:t>
            </a:fld>
            <a:endParaRPr lang="en-US"/>
          </a:p>
        </p:txBody>
      </p:sp>
    </p:spTree>
    <p:extLst>
      <p:ext uri="{BB962C8B-B14F-4D97-AF65-F5344CB8AC3E}">
        <p14:creationId xmlns:p14="http://schemas.microsoft.com/office/powerpoint/2010/main" val="1291217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34</a:t>
            </a:fld>
            <a:endParaRPr lang="en-US"/>
          </a:p>
        </p:txBody>
      </p:sp>
    </p:spTree>
    <p:extLst>
      <p:ext uri="{BB962C8B-B14F-4D97-AF65-F5344CB8AC3E}">
        <p14:creationId xmlns:p14="http://schemas.microsoft.com/office/powerpoint/2010/main" val="92945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35</a:t>
            </a:fld>
            <a:endParaRPr lang="en-US"/>
          </a:p>
        </p:txBody>
      </p:sp>
    </p:spTree>
    <p:extLst>
      <p:ext uri="{BB962C8B-B14F-4D97-AF65-F5344CB8AC3E}">
        <p14:creationId xmlns:p14="http://schemas.microsoft.com/office/powerpoint/2010/main" val="1205084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36</a:t>
            </a:fld>
            <a:endParaRPr lang="en-US"/>
          </a:p>
        </p:txBody>
      </p:sp>
    </p:spTree>
    <p:extLst>
      <p:ext uri="{BB962C8B-B14F-4D97-AF65-F5344CB8AC3E}">
        <p14:creationId xmlns:p14="http://schemas.microsoft.com/office/powerpoint/2010/main" val="73422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37</a:t>
            </a:fld>
            <a:endParaRPr lang="en-US"/>
          </a:p>
        </p:txBody>
      </p:sp>
    </p:spTree>
    <p:extLst>
      <p:ext uri="{BB962C8B-B14F-4D97-AF65-F5344CB8AC3E}">
        <p14:creationId xmlns:p14="http://schemas.microsoft.com/office/powerpoint/2010/main" val="1671507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39</a:t>
            </a:fld>
            <a:endParaRPr lang="en-US"/>
          </a:p>
        </p:txBody>
      </p:sp>
    </p:spTree>
    <p:extLst>
      <p:ext uri="{BB962C8B-B14F-4D97-AF65-F5344CB8AC3E}">
        <p14:creationId xmlns:p14="http://schemas.microsoft.com/office/powerpoint/2010/main" val="25398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discuss a lot of documents today, but three are very important… </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12</a:t>
            </a:fld>
            <a:endParaRPr lang="en-US"/>
          </a:p>
        </p:txBody>
      </p:sp>
    </p:spTree>
    <p:extLst>
      <p:ext uri="{BB962C8B-B14F-4D97-AF65-F5344CB8AC3E}">
        <p14:creationId xmlns:p14="http://schemas.microsoft.com/office/powerpoint/2010/main" val="299775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compendium of documents issued by</a:t>
            </a:r>
            <a:r>
              <a:rPr lang="en-US" baseline="0" dirty="0" smtClean="0"/>
              <a:t> USCIS and related agencies, visit: </a:t>
            </a:r>
            <a:r>
              <a:rPr lang="en-US" dirty="0" smtClean="0">
                <a:hlinkClick r:id="rId3"/>
              </a:rPr>
              <a:t>SAVEGuideCommonlyusedImmigrationDocs.pdf (uscis.gov)</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13</a:t>
            </a:fld>
            <a:endParaRPr lang="en-US"/>
          </a:p>
        </p:txBody>
      </p:sp>
    </p:spTree>
    <p:extLst>
      <p:ext uri="{BB962C8B-B14F-4D97-AF65-F5344CB8AC3E}">
        <p14:creationId xmlns:p14="http://schemas.microsoft.com/office/powerpoint/2010/main" val="118867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274a.2(b)(1)(viii).</a:t>
            </a:r>
          </a:p>
          <a:p>
            <a:endParaRPr lang="en-US" dirty="0" smtClean="0"/>
          </a:p>
          <a:p>
            <a:r>
              <a:rPr lang="en-US" dirty="0" smtClean="0"/>
              <a:t>Or as we in the industry like to say, Section 3</a:t>
            </a:r>
            <a:r>
              <a:rPr lang="en-US" baseline="0" dirty="0" smtClean="0"/>
              <a:t> or no Section 3, that is the question.</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14</a:t>
            </a:fld>
            <a:endParaRPr lang="en-US"/>
          </a:p>
        </p:txBody>
      </p:sp>
    </p:spTree>
    <p:extLst>
      <p:ext uri="{BB962C8B-B14F-4D97-AF65-F5344CB8AC3E}">
        <p14:creationId xmlns:p14="http://schemas.microsoft.com/office/powerpoint/2010/main" val="269465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274a.13(d)(1)</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18</a:t>
            </a:fld>
            <a:endParaRPr lang="en-US"/>
          </a:p>
        </p:txBody>
      </p:sp>
    </p:spTree>
    <p:extLst>
      <p:ext uri="{BB962C8B-B14F-4D97-AF65-F5344CB8AC3E}">
        <p14:creationId xmlns:p14="http://schemas.microsoft.com/office/powerpoint/2010/main" val="2438163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20211112-EmploymentAuthorization.pdf (uscis.gov)</a:t>
            </a:r>
            <a:endParaRPr lang="en-US" dirty="0" smtClean="0"/>
          </a:p>
          <a:p>
            <a:r>
              <a:rPr lang="en-US" dirty="0" smtClean="0"/>
              <a:t>Not yet codified in 8 C.F.R. </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20</a:t>
            </a:fld>
            <a:endParaRPr lang="en-US"/>
          </a:p>
        </p:txBody>
      </p:sp>
    </p:spTree>
    <p:extLst>
      <p:ext uri="{BB962C8B-B14F-4D97-AF65-F5344CB8AC3E}">
        <p14:creationId xmlns:p14="http://schemas.microsoft.com/office/powerpoint/2010/main" val="350501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new employees:</a:t>
            </a:r>
          </a:p>
          <a:p>
            <a:pPr lvl="1"/>
            <a:r>
              <a:rPr lang="en-US" dirty="0" smtClean="0"/>
              <a:t>Select “alien authorized to work” and enter the expiration date as calculated on the prior slide;</a:t>
            </a:r>
          </a:p>
          <a:p>
            <a:pPr lvl="1"/>
            <a:r>
              <a:rPr lang="en-US" dirty="0" smtClean="0"/>
              <a:t>Enter “EAD” in the Document Title field;</a:t>
            </a:r>
          </a:p>
          <a:p>
            <a:pPr lvl="1"/>
            <a:r>
              <a:rPr lang="en-US" dirty="0" smtClean="0"/>
              <a:t>Enter the Form I-797C receipt number in the Document Number field;</a:t>
            </a:r>
          </a:p>
          <a:p>
            <a:pPr lvl="1"/>
            <a:r>
              <a:rPr lang="en-US" dirty="0" smtClean="0"/>
              <a:t>Enter the expiration date (same as the “work authorized until” date); and </a:t>
            </a:r>
          </a:p>
          <a:p>
            <a:pPr lvl="1"/>
            <a:r>
              <a:rPr lang="en-US" dirty="0" smtClean="0"/>
              <a:t>Enter the Form I-94 information in the second document field.</a:t>
            </a:r>
          </a:p>
          <a:p>
            <a:endParaRPr lang="en-US" dirty="0" smtClean="0"/>
          </a:p>
          <a:p>
            <a:r>
              <a:rPr lang="en-US" dirty="0" smtClean="0"/>
              <a:t>For 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the Form I-797C receipt number, Form I-94 document information, and new expiration date in the additional information field using the annotation “EAD EXT [date of expiration].”</a:t>
            </a:r>
          </a:p>
        </p:txBody>
      </p:sp>
      <p:sp>
        <p:nvSpPr>
          <p:cNvPr id="4" name="Slide Number Placeholder 3"/>
          <p:cNvSpPr>
            <a:spLocks noGrp="1"/>
          </p:cNvSpPr>
          <p:nvPr>
            <p:ph type="sldNum" sz="quarter" idx="10"/>
          </p:nvPr>
        </p:nvSpPr>
        <p:spPr/>
        <p:txBody>
          <a:bodyPr/>
          <a:lstStyle/>
          <a:p>
            <a:fld id="{E54C95F1-ACA3-47E8-A7D0-4B004526BF90}" type="slidenum">
              <a:rPr lang="en-US" smtClean="0"/>
              <a:t>21</a:t>
            </a:fld>
            <a:endParaRPr lang="en-US"/>
          </a:p>
        </p:txBody>
      </p:sp>
    </p:spTree>
    <p:extLst>
      <p:ext uri="{BB962C8B-B14F-4D97-AF65-F5344CB8AC3E}">
        <p14:creationId xmlns:p14="http://schemas.microsoft.com/office/powerpoint/2010/main" val="2555917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C.F.R. 274a.13(d)(1)(</a:t>
            </a:r>
            <a:r>
              <a:rPr lang="en-US" dirty="0" err="1" smtClean="0"/>
              <a:t>i</a:t>
            </a:r>
            <a:r>
              <a:rPr lang="en-US" dirty="0" smtClean="0"/>
              <a:t>)</a:t>
            </a:r>
            <a:endParaRPr lang="en-US" dirty="0"/>
          </a:p>
        </p:txBody>
      </p:sp>
      <p:sp>
        <p:nvSpPr>
          <p:cNvPr id="4" name="Slide Number Placeholder 3"/>
          <p:cNvSpPr>
            <a:spLocks noGrp="1"/>
          </p:cNvSpPr>
          <p:nvPr>
            <p:ph type="sldNum" sz="quarter" idx="10"/>
          </p:nvPr>
        </p:nvSpPr>
        <p:spPr/>
        <p:txBody>
          <a:bodyPr/>
          <a:lstStyle/>
          <a:p>
            <a:fld id="{E54C95F1-ACA3-47E8-A7D0-4B004526BF90}" type="slidenum">
              <a:rPr lang="en-US" smtClean="0"/>
              <a:t>22</a:t>
            </a:fld>
            <a:endParaRPr lang="en-US"/>
          </a:p>
        </p:txBody>
      </p:sp>
    </p:spTree>
    <p:extLst>
      <p:ext uri="{BB962C8B-B14F-4D97-AF65-F5344CB8AC3E}">
        <p14:creationId xmlns:p14="http://schemas.microsoft.com/office/powerpoint/2010/main" val="963591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7" name="Straight Connector 6"/>
          <p:cNvCxnSpPr/>
          <p:nvPr userDrawn="1"/>
        </p:nvCxnSpPr>
        <p:spPr>
          <a:xfrm>
            <a:off x="1295400" y="3657600"/>
            <a:ext cx="6477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1104900" y="2549881"/>
            <a:ext cx="6934200" cy="924698"/>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b="1">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smtClean="0">
              <a:ln>
                <a:noFill/>
              </a:ln>
              <a:solidFill>
                <a:prstClr val="black">
                  <a:lumMod val="85000"/>
                  <a:lumOff val="15000"/>
                </a:prstClr>
              </a:solidFill>
              <a:effectLst/>
              <a:uLnTx/>
              <a:uFillTx/>
              <a:latin typeface="+mn-lt"/>
              <a:ea typeface="+mn-ea"/>
              <a:cs typeface="+mn-cs"/>
            </a:endParaRPr>
          </a:p>
        </p:txBody>
      </p:sp>
      <p:sp>
        <p:nvSpPr>
          <p:cNvPr id="5" name="Text Placeholder 4"/>
          <p:cNvSpPr>
            <a:spLocks noGrp="1"/>
          </p:cNvSpPr>
          <p:nvPr>
            <p:ph type="body" sz="quarter" idx="11" hasCustomPrompt="1"/>
          </p:nvPr>
        </p:nvSpPr>
        <p:spPr>
          <a:xfrm>
            <a:off x="2247900" y="3886200"/>
            <a:ext cx="4648200" cy="401637"/>
          </a:xfrm>
          <a:prstGeom prst="rect">
            <a:avLst/>
          </a:prstGeom>
        </p:spPr>
        <p:txBody>
          <a:bodyPr/>
          <a:lstStyle>
            <a:lvl1pPr marL="0" indent="0" algn="ctr">
              <a:buNone/>
              <a:defRPr sz="1800" b="1">
                <a:solidFill>
                  <a:srgbClr val="00B0F0"/>
                </a:solidFill>
                <a:latin typeface="Calibri" panose="020F0502020204030204" pitchFamily="34" charset="0"/>
                <a:cs typeface="Calibri" panose="020F0502020204030204" pitchFamily="34" charset="0"/>
              </a:defRPr>
            </a:lvl1pPr>
          </a:lstStyle>
          <a:p>
            <a:pPr lvl="0"/>
            <a:r>
              <a:rPr lang="en-US" dirty="0" smtClean="0">
                <a:latin typeface="Century Gothic" panose="020B0502020202020204" pitchFamily="34" charset="0"/>
              </a:rPr>
              <a:t>Date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4572000"/>
            <a:ext cx="4286250" cy="1428750"/>
          </a:xfrm>
          <a:prstGeom prst="rect">
            <a:avLst/>
          </a:prstGeom>
        </p:spPr>
      </p:pic>
    </p:spTree>
    <p:extLst>
      <p:ext uri="{BB962C8B-B14F-4D97-AF65-F5344CB8AC3E}">
        <p14:creationId xmlns:p14="http://schemas.microsoft.com/office/powerpoint/2010/main" val="27972511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353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2000" y="381000"/>
            <a:ext cx="8229600" cy="709714"/>
          </a:xfrm>
          <a:prstGeom prst="rect">
            <a:avLst/>
          </a:prstGeom>
        </p:spPr>
        <p:txBody>
          <a:bodyPr/>
          <a:lstStyle>
            <a:lvl1pPr algn="l">
              <a:defRPr sz="3000">
                <a:solidFill>
                  <a:schemeClr val="bg1"/>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457200" y="1600200"/>
            <a:ext cx="8229600" cy="4419600"/>
          </a:xfrm>
          <a:prstGeom prst="rect">
            <a:avLst/>
          </a:prstGeom>
        </p:spPr>
        <p:txBody>
          <a:bodyPr>
            <a:normAutofit/>
          </a:bodyPr>
          <a:lstStyle>
            <a:lvl1pPr marL="342900" indent="-342900">
              <a:buClr>
                <a:srgbClr val="002060"/>
              </a:buClr>
              <a:buFont typeface="Arial" panose="020B0604020202020204" pitchFamily="34" charset="0"/>
              <a:buChar char="•"/>
              <a:defRPr sz="2000"/>
            </a:lvl1pPr>
            <a:lvl2pPr marL="742950" indent="-285750">
              <a:buClr>
                <a:srgbClr val="002060"/>
              </a:buClr>
              <a:buFont typeface="Arial" panose="020B0604020202020204" pitchFamily="34" charset="0"/>
              <a:buChar char="•"/>
              <a:defRPr sz="1800"/>
            </a:lvl2pPr>
            <a:lvl3pPr marL="1143000" indent="-228600">
              <a:buClr>
                <a:srgbClr val="002060"/>
              </a:buClr>
              <a:buFont typeface="Arial" panose="020B0604020202020204" pitchFamily="34" charset="0"/>
              <a:buChar char="•"/>
              <a:defRPr sz="1600"/>
            </a:lvl3pPr>
            <a:lvl4pPr marL="1600200" indent="-228600">
              <a:buClr>
                <a:srgbClr val="002060"/>
              </a:buClr>
              <a:buFont typeface="Arial" panose="020B0604020202020204" pitchFamily="34" charset="0"/>
              <a:buChar char="•"/>
              <a:defRPr sz="1400"/>
            </a:lvl4pPr>
            <a:lvl5pPr marL="2057400" indent="-228600">
              <a:buClr>
                <a:srgbClr val="002060"/>
              </a:buClr>
              <a:buFont typeface="Arial" panose="020B0604020202020204"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32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97" y="-297"/>
            <a:ext cx="9144793" cy="6858594"/>
          </a:xfrm>
          <a:prstGeom prst="rect">
            <a:avLst/>
          </a:prstGeom>
        </p:spPr>
      </p:pic>
      <p:sp>
        <p:nvSpPr>
          <p:cNvPr id="2" name="Title 1"/>
          <p:cNvSpPr>
            <a:spLocks noGrp="1"/>
          </p:cNvSpPr>
          <p:nvPr>
            <p:ph type="title" hasCustomPrompt="1"/>
          </p:nvPr>
        </p:nvSpPr>
        <p:spPr>
          <a:xfrm>
            <a:off x="762000" y="381000"/>
            <a:ext cx="8229600" cy="709714"/>
          </a:xfrm>
          <a:prstGeom prst="rect">
            <a:avLst/>
          </a:prstGeom>
        </p:spPr>
        <p:txBody>
          <a:bodyPr/>
          <a:lstStyle>
            <a:lvl1pPr algn="l">
              <a:defRPr sz="3000">
                <a:solidFill>
                  <a:schemeClr val="bg1"/>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419600"/>
          </a:xfrm>
          <a:prstGeom prst="rect">
            <a:avLst/>
          </a:prstGeom>
        </p:spPr>
        <p:txBody>
          <a:bodyPr>
            <a:normAutofit/>
          </a:bodyPr>
          <a:lstStyle>
            <a:lvl1pPr marL="342900" indent="-342900">
              <a:buClr>
                <a:srgbClr val="002060"/>
              </a:buClr>
              <a:buFont typeface="Arial" panose="020B0604020202020204" pitchFamily="34" charset="0"/>
              <a:buChar char="•"/>
              <a:defRPr sz="2000"/>
            </a:lvl1pPr>
            <a:lvl2pPr marL="742950" indent="-285750">
              <a:buClr>
                <a:srgbClr val="002060"/>
              </a:buClr>
              <a:buFont typeface="Arial" panose="020B0604020202020204" pitchFamily="34" charset="0"/>
              <a:buChar char="•"/>
              <a:defRPr sz="1800"/>
            </a:lvl2pPr>
            <a:lvl3pPr marL="1143000" indent="-228600">
              <a:buClr>
                <a:srgbClr val="002060"/>
              </a:buClr>
              <a:buFont typeface="Arial" panose="020B0604020202020204" pitchFamily="34" charset="0"/>
              <a:buChar char="•"/>
              <a:defRPr sz="1600"/>
            </a:lvl3pPr>
            <a:lvl4pPr marL="1600200" indent="-228600">
              <a:buClr>
                <a:srgbClr val="002060"/>
              </a:buClr>
              <a:buFont typeface="Arial" panose="020B0604020202020204" pitchFamily="34" charset="0"/>
              <a:buChar char="•"/>
              <a:defRPr sz="1400"/>
            </a:lvl4pPr>
            <a:lvl5pPr marL="2057400" indent="-228600">
              <a:buClr>
                <a:srgbClr val="002060"/>
              </a:buClr>
              <a:buFont typeface="Arial" panose="020B0604020202020204"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
          <a:stretch>
            <a:fillRect/>
          </a:stretch>
        </p:blipFill>
        <p:spPr>
          <a:xfrm>
            <a:off x="7432963" y="6553200"/>
            <a:ext cx="1558637" cy="228600"/>
          </a:xfrm>
          <a:prstGeom prst="rect">
            <a:avLst/>
          </a:prstGeom>
        </p:spPr>
      </p:pic>
    </p:spTree>
    <p:extLst>
      <p:ext uri="{BB962C8B-B14F-4D97-AF65-F5344CB8AC3E}">
        <p14:creationId xmlns:p14="http://schemas.microsoft.com/office/powerpoint/2010/main" val="25124957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473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8"/>
          <a:stretch>
            <a:fillRect/>
          </a:stretch>
        </p:blipFill>
        <p:spPr>
          <a:xfrm>
            <a:off x="7432963" y="6553200"/>
            <a:ext cx="1558637" cy="228600"/>
          </a:xfrm>
          <a:prstGeom prst="rect">
            <a:avLst/>
          </a:prstGeom>
        </p:spPr>
      </p:pic>
    </p:spTree>
    <p:extLst>
      <p:ext uri="{BB962C8B-B14F-4D97-AF65-F5344CB8AC3E}">
        <p14:creationId xmlns:p14="http://schemas.microsoft.com/office/powerpoint/2010/main" val="2823807918"/>
      </p:ext>
    </p:extLst>
  </p:cSld>
  <p:clrMap bg1="lt1" tx1="dk1" bg2="lt2" tx2="dk2" accent1="accent1" accent2="accent2" accent3="accent3" accent4="accent4" accent5="accent5" accent6="accent6" hlink="hlink" folHlink="folHlink"/>
  <p:sldLayoutIdLst>
    <p:sldLayoutId id="2147483657" r:id="rId1"/>
    <p:sldLayoutId id="2147483655" r:id="rId2"/>
    <p:sldLayoutId id="2147483658" r:id="rId3"/>
    <p:sldLayoutId id="2147483659" r:id="rId4"/>
    <p:sldLayoutId id="2147483660" r:id="rId5"/>
  </p:sldLayoutIdLst>
  <p:timing>
    <p:tnLst>
      <p:par>
        <p:cTn id="1" dur="indefinite" restart="never" nodeType="tmRoot"/>
      </p:par>
    </p:tnLst>
  </p:timing>
  <p:txStyles>
    <p:titleStyle>
      <a:lvl1pPr algn="l" defTabSz="914400" rtl="0" eaLnBrk="1" latinLnBrk="0" hangingPunct="1">
        <a:spcBef>
          <a:spcPct val="0"/>
        </a:spcBef>
        <a:buNone/>
        <a:defRPr sz="2800" b="1" kern="1200">
          <a:solidFill>
            <a:schemeClr val="tx1">
              <a:lumMod val="85000"/>
              <a:lumOff val="15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Clr>
          <a:srgbClr val="92D050"/>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92D050"/>
        </a:buClr>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92D050"/>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92D050"/>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92D050"/>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a:stretch>
            <a:fillRect/>
          </a:stretch>
        </p:blipFill>
        <p:spPr>
          <a:xfrm>
            <a:off x="7432963" y="6553200"/>
            <a:ext cx="1558637" cy="228600"/>
          </a:xfrm>
          <a:prstGeom prst="rect">
            <a:avLst/>
          </a:prstGeom>
        </p:spPr>
      </p:pic>
    </p:spTree>
    <p:extLst>
      <p:ext uri="{BB962C8B-B14F-4D97-AF65-F5344CB8AC3E}">
        <p14:creationId xmlns:p14="http://schemas.microsoft.com/office/powerpoint/2010/main" val="115867012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spcBef>
          <a:spcPct val="0"/>
        </a:spcBef>
        <a:buNone/>
        <a:defRPr sz="2800" b="1" kern="1200">
          <a:solidFill>
            <a:schemeClr val="tx1">
              <a:lumMod val="85000"/>
              <a:lumOff val="15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Clr>
          <a:srgbClr val="92D050"/>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92D050"/>
        </a:buClr>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92D050"/>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92D050"/>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92D050"/>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www.uscis.gov/humanitarian/temporary-protected-statu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jmazzeo@truescreen.com" TargetMode="External"/><Relationship Id="rId2" Type="http://schemas.openxmlformats.org/officeDocument/2006/relationships/hyperlink" Target="mailto:aerlam@truescreen.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247900" y="3789363"/>
            <a:ext cx="4648200" cy="401637"/>
          </a:xfrm>
        </p:spPr>
        <p:txBody>
          <a:bodyPr/>
          <a:lstStyle/>
          <a:p>
            <a:r>
              <a:rPr lang="en-US" dirty="0">
                <a:solidFill>
                  <a:srgbClr val="002060"/>
                </a:solidFill>
              </a:rPr>
              <a:t>Winter 2021</a:t>
            </a:r>
          </a:p>
        </p:txBody>
      </p:sp>
      <p:sp>
        <p:nvSpPr>
          <p:cNvPr id="6" name="Text Placeholder 1"/>
          <p:cNvSpPr>
            <a:spLocks noGrp="1"/>
          </p:cNvSpPr>
          <p:nvPr>
            <p:ph type="body" sz="quarter" idx="10"/>
          </p:nvPr>
        </p:nvSpPr>
        <p:spPr>
          <a:xfrm>
            <a:off x="304800" y="2047102"/>
            <a:ext cx="8610600" cy="1686698"/>
          </a:xfrm>
        </p:spPr>
        <p:txBody>
          <a:bodyPr/>
          <a:lstStyle/>
          <a:p>
            <a:r>
              <a:rPr lang="en-US" sz="4800" dirty="0" smtClean="0">
                <a:latin typeface="+mn-lt"/>
              </a:rPr>
              <a:t>Navigating the Treacherous Waters of Form I-9</a:t>
            </a:r>
            <a:endParaRPr lang="en-US" sz="4800" dirty="0">
              <a:latin typeface="+mn-lt"/>
            </a:endParaRPr>
          </a:p>
        </p:txBody>
      </p:sp>
    </p:spTree>
    <p:extLst>
      <p:ext uri="{BB962C8B-B14F-4D97-AF65-F5344CB8AC3E}">
        <p14:creationId xmlns:p14="http://schemas.microsoft.com/office/powerpoint/2010/main" val="1382854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DOCUMENTING A REHIRE</a:t>
            </a:r>
            <a:endParaRPr lang="en-US" dirty="0"/>
          </a:p>
        </p:txBody>
      </p:sp>
      <p:sp>
        <p:nvSpPr>
          <p:cNvPr id="3" name="Content Placeholder 2"/>
          <p:cNvSpPr>
            <a:spLocks noGrp="1"/>
          </p:cNvSpPr>
          <p:nvPr>
            <p:ph idx="1"/>
          </p:nvPr>
        </p:nvSpPr>
        <p:spPr>
          <a:xfrm>
            <a:off x="457200" y="1295400"/>
            <a:ext cx="8229600" cy="4419600"/>
          </a:xfrm>
        </p:spPr>
        <p:txBody>
          <a:bodyPr>
            <a:normAutofit/>
          </a:bodyPr>
          <a:lstStyle/>
          <a:p>
            <a:r>
              <a:rPr lang="en-US" dirty="0"/>
              <a:t>Original Form I-9 is </a:t>
            </a:r>
            <a:r>
              <a:rPr lang="en-US" b="1" i="1" dirty="0" smtClean="0">
                <a:solidFill>
                  <a:srgbClr val="00B0F0"/>
                </a:solidFill>
              </a:rPr>
              <a:t>not</a:t>
            </a:r>
            <a:r>
              <a:rPr lang="en-US" b="1" i="1" dirty="0" smtClean="0">
                <a:solidFill>
                  <a:srgbClr val="DD5B2E"/>
                </a:solidFill>
              </a:rPr>
              <a:t> </a:t>
            </a:r>
            <a:r>
              <a:rPr lang="en-US" dirty="0" smtClean="0"/>
              <a:t>the </a:t>
            </a:r>
            <a:r>
              <a:rPr lang="en-US" dirty="0"/>
              <a:t>current version </a:t>
            </a:r>
            <a:r>
              <a:rPr lang="en-US" dirty="0" smtClean="0"/>
              <a:t>and </a:t>
            </a:r>
            <a:r>
              <a:rPr lang="en-US" b="1" i="1" dirty="0">
                <a:solidFill>
                  <a:srgbClr val="00B0F0"/>
                </a:solidFill>
              </a:rPr>
              <a:t>no</a:t>
            </a:r>
            <a:r>
              <a:rPr lang="en-US" b="1" i="1" dirty="0">
                <a:solidFill>
                  <a:srgbClr val="DD5B2E"/>
                </a:solidFill>
              </a:rPr>
              <a:t> </a:t>
            </a:r>
            <a:r>
              <a:rPr lang="en-US" dirty="0" smtClean="0"/>
              <a:t>reverification </a:t>
            </a:r>
            <a:r>
              <a:rPr lang="en-US" dirty="0"/>
              <a:t>needed:</a:t>
            </a:r>
          </a:p>
        </p:txBody>
      </p:sp>
      <p:pic>
        <p:nvPicPr>
          <p:cNvPr id="5" name="Picture 4"/>
          <p:cNvPicPr>
            <a:picLocks noChangeAspect="1"/>
          </p:cNvPicPr>
          <p:nvPr/>
        </p:nvPicPr>
        <p:blipFill rotWithShape="1">
          <a:blip r:embed="rId2"/>
          <a:srcRect t="7829"/>
          <a:stretch/>
        </p:blipFill>
        <p:spPr>
          <a:xfrm>
            <a:off x="1179043" y="1752600"/>
            <a:ext cx="7074120" cy="1870357"/>
          </a:xfrm>
          <a:prstGeom prst="rect">
            <a:avLst/>
          </a:prstGeom>
        </p:spPr>
      </p:pic>
      <p:pic>
        <p:nvPicPr>
          <p:cNvPr id="6" name="Picture 5"/>
          <p:cNvPicPr>
            <a:picLocks noChangeAspect="1"/>
          </p:cNvPicPr>
          <p:nvPr/>
        </p:nvPicPr>
        <p:blipFill>
          <a:blip r:embed="rId3"/>
          <a:stretch>
            <a:fillRect/>
          </a:stretch>
        </p:blipFill>
        <p:spPr>
          <a:xfrm>
            <a:off x="1284381" y="3733800"/>
            <a:ext cx="6897520" cy="2686403"/>
          </a:xfrm>
          <a:prstGeom prst="rect">
            <a:avLst/>
          </a:prstGeom>
        </p:spPr>
      </p:pic>
      <p:sp>
        <p:nvSpPr>
          <p:cNvPr id="8" name="TextBox 7"/>
          <p:cNvSpPr txBox="1"/>
          <p:nvPr/>
        </p:nvSpPr>
        <p:spPr>
          <a:xfrm>
            <a:off x="3774831" y="5486400"/>
            <a:ext cx="1178169" cy="276999"/>
          </a:xfrm>
          <a:prstGeom prst="rect">
            <a:avLst/>
          </a:prstGeom>
          <a:noFill/>
        </p:spPr>
        <p:txBody>
          <a:bodyPr wrap="square" rtlCol="0">
            <a:spAutoFit/>
          </a:bodyPr>
          <a:lstStyle/>
          <a:p>
            <a:r>
              <a:rPr lang="en-US" sz="1200" dirty="0" smtClean="0"/>
              <a:t>11/8/21</a:t>
            </a:r>
            <a:endParaRPr lang="en-US" sz="1200" dirty="0"/>
          </a:p>
        </p:txBody>
      </p:sp>
    </p:spTree>
    <p:extLst>
      <p:ext uri="{BB962C8B-B14F-4D97-AF65-F5344CB8AC3E}">
        <p14:creationId xmlns:p14="http://schemas.microsoft.com/office/powerpoint/2010/main" val="3072309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DOCUMENTING A REHIRE</a:t>
            </a:r>
            <a:endParaRPr lang="en-US" dirty="0"/>
          </a:p>
        </p:txBody>
      </p:sp>
      <p:sp>
        <p:nvSpPr>
          <p:cNvPr id="3" name="Content Placeholder 2"/>
          <p:cNvSpPr>
            <a:spLocks noGrp="1"/>
          </p:cNvSpPr>
          <p:nvPr>
            <p:ph idx="1"/>
          </p:nvPr>
        </p:nvSpPr>
        <p:spPr>
          <a:xfrm>
            <a:off x="457200" y="1295400"/>
            <a:ext cx="8229600" cy="4419600"/>
          </a:xfrm>
        </p:spPr>
        <p:txBody>
          <a:bodyPr>
            <a:normAutofit/>
          </a:bodyPr>
          <a:lstStyle/>
          <a:p>
            <a:r>
              <a:rPr lang="en-US" dirty="0"/>
              <a:t>Original Form I-9 is </a:t>
            </a:r>
            <a:r>
              <a:rPr lang="en-US" b="1" i="1" dirty="0" smtClean="0">
                <a:solidFill>
                  <a:srgbClr val="00B0F0"/>
                </a:solidFill>
              </a:rPr>
              <a:t>not</a:t>
            </a:r>
            <a:r>
              <a:rPr lang="en-US" b="1" i="1" dirty="0" smtClean="0">
                <a:solidFill>
                  <a:srgbClr val="DD5B2E"/>
                </a:solidFill>
              </a:rPr>
              <a:t> </a:t>
            </a:r>
            <a:r>
              <a:rPr lang="en-US" dirty="0" smtClean="0"/>
              <a:t>the </a:t>
            </a:r>
            <a:r>
              <a:rPr lang="en-US" dirty="0"/>
              <a:t>current version </a:t>
            </a:r>
            <a:r>
              <a:rPr lang="en-US" dirty="0" smtClean="0"/>
              <a:t>and reverification </a:t>
            </a:r>
            <a:r>
              <a:rPr lang="en-US" dirty="0"/>
              <a:t>needed:</a:t>
            </a:r>
          </a:p>
        </p:txBody>
      </p:sp>
      <p:pic>
        <p:nvPicPr>
          <p:cNvPr id="8" name="Picture 7"/>
          <p:cNvPicPr>
            <a:picLocks noChangeAspect="1"/>
          </p:cNvPicPr>
          <p:nvPr/>
        </p:nvPicPr>
        <p:blipFill rotWithShape="1">
          <a:blip r:embed="rId2"/>
          <a:srcRect t="10117"/>
          <a:stretch/>
        </p:blipFill>
        <p:spPr>
          <a:xfrm>
            <a:off x="1143000" y="1752600"/>
            <a:ext cx="7431486" cy="1916077"/>
          </a:xfrm>
          <a:prstGeom prst="rect">
            <a:avLst/>
          </a:prstGeom>
        </p:spPr>
      </p:pic>
      <p:pic>
        <p:nvPicPr>
          <p:cNvPr id="10" name="Picture 9"/>
          <p:cNvPicPr>
            <a:picLocks noChangeAspect="1"/>
          </p:cNvPicPr>
          <p:nvPr/>
        </p:nvPicPr>
        <p:blipFill>
          <a:blip r:embed="rId3"/>
          <a:stretch>
            <a:fillRect/>
          </a:stretch>
        </p:blipFill>
        <p:spPr>
          <a:xfrm>
            <a:off x="1284381" y="3764468"/>
            <a:ext cx="7173819" cy="2647631"/>
          </a:xfrm>
          <a:prstGeom prst="rect">
            <a:avLst/>
          </a:prstGeom>
        </p:spPr>
      </p:pic>
      <p:sp>
        <p:nvSpPr>
          <p:cNvPr id="11" name="TextBox 10"/>
          <p:cNvSpPr txBox="1"/>
          <p:nvPr/>
        </p:nvSpPr>
        <p:spPr>
          <a:xfrm>
            <a:off x="3886200" y="5628501"/>
            <a:ext cx="1143000" cy="276999"/>
          </a:xfrm>
          <a:prstGeom prst="rect">
            <a:avLst/>
          </a:prstGeom>
          <a:noFill/>
        </p:spPr>
        <p:txBody>
          <a:bodyPr wrap="square" rtlCol="0">
            <a:spAutoFit/>
          </a:bodyPr>
          <a:lstStyle/>
          <a:p>
            <a:r>
              <a:rPr lang="en-US" sz="1200" dirty="0" smtClean="0"/>
              <a:t>11/8/21</a:t>
            </a:r>
            <a:endParaRPr lang="en-US" sz="1200" dirty="0"/>
          </a:p>
        </p:txBody>
      </p:sp>
    </p:spTree>
    <p:extLst>
      <p:ext uri="{BB962C8B-B14F-4D97-AF65-F5344CB8AC3E}">
        <p14:creationId xmlns:p14="http://schemas.microsoft.com/office/powerpoint/2010/main" val="1991400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p:cNvPicPr>
            <a:picLocks noChangeAspect="1"/>
          </p:cNvPicPr>
          <p:nvPr/>
        </p:nvPicPr>
        <p:blipFill>
          <a:blip r:embed="rId3"/>
          <a:stretch>
            <a:fillRect/>
          </a:stretch>
        </p:blipFill>
        <p:spPr>
          <a:xfrm>
            <a:off x="297935" y="1465495"/>
            <a:ext cx="4238209" cy="2710561"/>
          </a:xfrm>
          <a:prstGeom prst="rect">
            <a:avLst/>
          </a:prstGeom>
        </p:spPr>
      </p:pic>
      <p:pic>
        <p:nvPicPr>
          <p:cNvPr id="3" name="Picture 2"/>
          <p:cNvPicPr>
            <a:picLocks noChangeAspect="1"/>
          </p:cNvPicPr>
          <p:nvPr/>
        </p:nvPicPr>
        <p:blipFill>
          <a:blip r:embed="rId4"/>
          <a:stretch>
            <a:fillRect/>
          </a:stretch>
        </p:blipFill>
        <p:spPr>
          <a:xfrm>
            <a:off x="152400" y="4419600"/>
            <a:ext cx="4597857" cy="1828800"/>
          </a:xfrm>
          <a:prstGeom prst="rect">
            <a:avLst/>
          </a:prstGeom>
        </p:spPr>
      </p:pic>
      <p:pic>
        <p:nvPicPr>
          <p:cNvPr id="4" name="Picture 3"/>
          <p:cNvPicPr>
            <a:picLocks noChangeAspect="1"/>
          </p:cNvPicPr>
          <p:nvPr/>
        </p:nvPicPr>
        <p:blipFill>
          <a:blip r:embed="rId5"/>
          <a:stretch>
            <a:fillRect/>
          </a:stretch>
        </p:blipFill>
        <p:spPr>
          <a:xfrm>
            <a:off x="5029200" y="1465496"/>
            <a:ext cx="3847406" cy="2793950"/>
          </a:xfrm>
          <a:prstGeom prst="rect">
            <a:avLst/>
          </a:prstGeom>
        </p:spPr>
      </p:pic>
      <p:pic>
        <p:nvPicPr>
          <p:cNvPr id="5" name="Picture 4"/>
          <p:cNvPicPr>
            <a:picLocks noChangeAspect="1"/>
          </p:cNvPicPr>
          <p:nvPr/>
        </p:nvPicPr>
        <p:blipFill rotWithShape="1">
          <a:blip r:embed="rId6"/>
          <a:srcRect b="5847"/>
          <a:stretch/>
        </p:blipFill>
        <p:spPr>
          <a:xfrm>
            <a:off x="5029200" y="4268603"/>
            <a:ext cx="2667000" cy="2132198"/>
          </a:xfrm>
          <a:prstGeom prst="rect">
            <a:avLst/>
          </a:prstGeom>
        </p:spPr>
      </p:pic>
      <p:sp>
        <p:nvSpPr>
          <p:cNvPr id="7" name="Title 1"/>
          <p:cNvSpPr txBox="1">
            <a:spLocks/>
          </p:cNvSpPr>
          <p:nvPr/>
        </p:nvSpPr>
        <p:spPr>
          <a:xfrm>
            <a:off x="762000" y="381000"/>
            <a:ext cx="8229600" cy="709714"/>
          </a:xfrm>
          <a:prstGeom prst="rect">
            <a:avLst/>
          </a:prstGeom>
        </p:spPr>
        <p:txBody>
          <a:bodyPr/>
          <a:lstStyle>
            <a:lvl1pPr algn="l" defTabSz="914400" rtl="0" eaLnBrk="1" latinLnBrk="0" hangingPunct="1">
              <a:spcBef>
                <a:spcPct val="0"/>
              </a:spcBef>
              <a:buNone/>
              <a:defRPr sz="2800" b="1" kern="1200">
                <a:solidFill>
                  <a:schemeClr val="tx1">
                    <a:lumMod val="85000"/>
                    <a:lumOff val="15000"/>
                  </a:schemeClr>
                </a:solidFill>
                <a:latin typeface="Century Gothic" panose="020B0502020202020204" pitchFamily="34" charset="0"/>
                <a:ea typeface="+mj-ea"/>
                <a:cs typeface="+mj-cs"/>
              </a:defRPr>
            </a:lvl1pPr>
          </a:lstStyle>
          <a:p>
            <a:r>
              <a:rPr lang="en-US" dirty="0" smtClean="0">
                <a:solidFill>
                  <a:schemeClr val="bg1"/>
                </a:solidFill>
              </a:rPr>
              <a:t>IMPORTANT I-9 DOCUMENTS</a:t>
            </a:r>
            <a:endParaRPr lang="en-US" dirty="0">
              <a:solidFill>
                <a:schemeClr val="bg1"/>
              </a:solidFill>
            </a:endParaRPr>
          </a:p>
        </p:txBody>
      </p:sp>
    </p:spTree>
    <p:extLst>
      <p:ext uri="{BB962C8B-B14F-4D97-AF65-F5344CB8AC3E}">
        <p14:creationId xmlns:p14="http://schemas.microsoft.com/office/powerpoint/2010/main" val="1690550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762000" y="381000"/>
            <a:ext cx="8229600" cy="709714"/>
          </a:xfrm>
          <a:prstGeom prst="rect">
            <a:avLst/>
          </a:prstGeom>
        </p:spPr>
        <p:txBody>
          <a:bodyPr/>
          <a:lstStyle>
            <a:lvl1pPr algn="l" defTabSz="914400" rtl="0" eaLnBrk="1" latinLnBrk="0" hangingPunct="1">
              <a:spcBef>
                <a:spcPct val="0"/>
              </a:spcBef>
              <a:buNone/>
              <a:defRPr sz="2800" b="1" kern="1200">
                <a:solidFill>
                  <a:schemeClr val="tx1">
                    <a:lumMod val="85000"/>
                    <a:lumOff val="15000"/>
                  </a:schemeClr>
                </a:solidFill>
                <a:latin typeface="Century Gothic" panose="020B0502020202020204" pitchFamily="34" charset="0"/>
                <a:ea typeface="+mj-ea"/>
                <a:cs typeface="+mj-cs"/>
              </a:defRPr>
            </a:lvl1pPr>
          </a:lstStyle>
          <a:p>
            <a:r>
              <a:rPr lang="en-US" dirty="0" smtClean="0">
                <a:solidFill>
                  <a:schemeClr val="bg1"/>
                </a:solidFill>
              </a:rPr>
              <a:t>IMPORTANT I-9 DOCUMENTS</a:t>
            </a:r>
            <a:endParaRPr lang="en-US" dirty="0">
              <a:solidFill>
                <a:schemeClr val="bg1"/>
              </a:solidFill>
            </a:endParaRPr>
          </a:p>
        </p:txBody>
      </p:sp>
      <p:pic>
        <p:nvPicPr>
          <p:cNvPr id="8" name="Content Placeholder 3"/>
          <p:cNvPicPr>
            <a:picLocks noChangeAspect="1"/>
          </p:cNvPicPr>
          <p:nvPr/>
        </p:nvPicPr>
        <p:blipFill>
          <a:blip r:embed="rId3"/>
          <a:stretch>
            <a:fillRect/>
          </a:stretch>
        </p:blipFill>
        <p:spPr>
          <a:xfrm>
            <a:off x="184732" y="2920127"/>
            <a:ext cx="4211167" cy="2042416"/>
          </a:xfrm>
          <a:prstGeom prst="rect">
            <a:avLst/>
          </a:prstGeom>
        </p:spPr>
      </p:pic>
      <p:pic>
        <p:nvPicPr>
          <p:cNvPr id="9" name="Picture 8"/>
          <p:cNvPicPr>
            <a:picLocks noChangeAspect="1"/>
          </p:cNvPicPr>
          <p:nvPr/>
        </p:nvPicPr>
        <p:blipFill>
          <a:blip r:embed="rId4"/>
          <a:stretch>
            <a:fillRect/>
          </a:stretch>
        </p:blipFill>
        <p:spPr>
          <a:xfrm>
            <a:off x="4411139" y="1409699"/>
            <a:ext cx="4092960" cy="5063273"/>
          </a:xfrm>
          <a:prstGeom prst="rect">
            <a:avLst/>
          </a:prstGeom>
        </p:spPr>
      </p:pic>
    </p:spTree>
    <p:extLst>
      <p:ext uri="{BB962C8B-B14F-4D97-AF65-F5344CB8AC3E}">
        <p14:creationId xmlns:p14="http://schemas.microsoft.com/office/powerpoint/2010/main" val="922541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EXTENSIONS V. REVERIFICATIONS</a:t>
            </a:r>
            <a:endParaRPr lang="en-US" dirty="0"/>
          </a:p>
        </p:txBody>
      </p:sp>
      <p:sp>
        <p:nvSpPr>
          <p:cNvPr id="3" name="Content Placeholder 2"/>
          <p:cNvSpPr>
            <a:spLocks noGrp="1"/>
          </p:cNvSpPr>
          <p:nvPr>
            <p:ph idx="1"/>
          </p:nvPr>
        </p:nvSpPr>
        <p:spPr>
          <a:xfrm>
            <a:off x="457200" y="1600200"/>
            <a:ext cx="8305800" cy="4419600"/>
          </a:xfrm>
        </p:spPr>
        <p:txBody>
          <a:bodyPr>
            <a:noAutofit/>
          </a:bodyPr>
          <a:lstStyle/>
          <a:p>
            <a:r>
              <a:rPr lang="en-US" dirty="0"/>
              <a:t>Employers must ensure that their employees are authorized to work throughout the tenure of their employment.</a:t>
            </a:r>
          </a:p>
          <a:p>
            <a:r>
              <a:rPr lang="en-US" dirty="0"/>
              <a:t>Many employers use a tickler system or have a tool that alerts human resources when an employee needs to be </a:t>
            </a:r>
            <a:r>
              <a:rPr lang="en-US" dirty="0" err="1"/>
              <a:t>reverified</a:t>
            </a:r>
            <a:r>
              <a:rPr lang="en-US" dirty="0"/>
              <a:t>. </a:t>
            </a:r>
          </a:p>
          <a:p>
            <a:r>
              <a:rPr lang="en-US" dirty="0"/>
              <a:t>There are times when employees qualify for an </a:t>
            </a:r>
            <a:r>
              <a:rPr lang="en-US" b="1" i="1" dirty="0">
                <a:solidFill>
                  <a:srgbClr val="00B0F0"/>
                </a:solidFill>
              </a:rPr>
              <a:t>extension</a:t>
            </a:r>
            <a:r>
              <a:rPr lang="en-US" i="1" dirty="0"/>
              <a:t> </a:t>
            </a:r>
            <a:r>
              <a:rPr lang="en-US" dirty="0"/>
              <a:t>of their EAD.</a:t>
            </a:r>
          </a:p>
          <a:p>
            <a:r>
              <a:rPr lang="en-US" dirty="0"/>
              <a:t>Reverifications are completed in Section 3 of Form I-9 while extensions are documented using the additional information field in Section 2 of Form I-9.</a:t>
            </a:r>
          </a:p>
          <a:p>
            <a:r>
              <a:rPr lang="en-US" dirty="0"/>
              <a:t>Both require the employer or agent to verify that the employee remains work authorized and collect photocopies of documents, if applicable.</a:t>
            </a:r>
          </a:p>
          <a:p>
            <a:r>
              <a:rPr lang="en-US" dirty="0"/>
              <a:t>Employees must </a:t>
            </a:r>
            <a:r>
              <a:rPr lang="en-US" b="1" i="1" dirty="0" err="1">
                <a:solidFill>
                  <a:srgbClr val="00B0F0"/>
                </a:solidFill>
              </a:rPr>
              <a:t>reverify</a:t>
            </a:r>
            <a:r>
              <a:rPr lang="en-US" i="1" dirty="0"/>
              <a:t> </a:t>
            </a:r>
            <a:r>
              <a:rPr lang="en-US" dirty="0"/>
              <a:t>at the end of their extension period.</a:t>
            </a:r>
          </a:p>
        </p:txBody>
      </p:sp>
      <p:pic>
        <p:nvPicPr>
          <p:cNvPr id="4" name="Picture 3"/>
          <p:cNvPicPr>
            <a:picLocks noChangeAspect="1"/>
          </p:cNvPicPr>
          <p:nvPr/>
        </p:nvPicPr>
        <p:blipFill>
          <a:blip r:embed="rId3"/>
          <a:stretch>
            <a:fillRect/>
          </a:stretch>
        </p:blipFill>
        <p:spPr>
          <a:xfrm>
            <a:off x="914400" y="5079538"/>
            <a:ext cx="2971800" cy="1437873"/>
          </a:xfrm>
          <a:prstGeom prst="rect">
            <a:avLst/>
          </a:prstGeom>
        </p:spPr>
      </p:pic>
    </p:spTree>
    <p:extLst>
      <p:ext uri="{BB962C8B-B14F-4D97-AF65-F5344CB8AC3E}">
        <p14:creationId xmlns:p14="http://schemas.microsoft.com/office/powerpoint/2010/main" val="3528710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REVERIFICATION</a:t>
            </a:r>
            <a:endParaRPr lang="en-US" dirty="0"/>
          </a:p>
        </p:txBody>
      </p:sp>
      <p:sp>
        <p:nvSpPr>
          <p:cNvPr id="3" name="Content Placeholder 2"/>
          <p:cNvSpPr>
            <a:spLocks noGrp="1"/>
          </p:cNvSpPr>
          <p:nvPr>
            <p:ph idx="1"/>
          </p:nvPr>
        </p:nvSpPr>
        <p:spPr/>
        <p:txBody>
          <a:bodyPr>
            <a:normAutofit/>
          </a:bodyPr>
          <a:lstStyle/>
          <a:p>
            <a:r>
              <a:rPr lang="en-US" sz="2400" dirty="0"/>
              <a:t>Some employees may have only temporary work authorization and thus require </a:t>
            </a:r>
            <a:r>
              <a:rPr lang="en-US" sz="2400" dirty="0" smtClean="0"/>
              <a:t>reverification:</a:t>
            </a:r>
            <a:endParaRPr lang="en-US" sz="2400" dirty="0"/>
          </a:p>
          <a:p>
            <a:pPr lvl="1"/>
            <a:r>
              <a:rPr lang="en-US" sz="2000" dirty="0"/>
              <a:t>Employment Authorization Document Form I-766 (EAD);</a:t>
            </a:r>
          </a:p>
          <a:p>
            <a:pPr lvl="1"/>
            <a:r>
              <a:rPr lang="en-US" sz="2000" dirty="0"/>
              <a:t>Form I-94 with a temporary Form I-551 stamp or MRIV;</a:t>
            </a:r>
          </a:p>
          <a:p>
            <a:pPr lvl="1"/>
            <a:r>
              <a:rPr lang="en-US" sz="2000" dirty="0"/>
              <a:t>Form I-94 with Refugee stamp;</a:t>
            </a:r>
          </a:p>
          <a:p>
            <a:pPr lvl="1"/>
            <a:r>
              <a:rPr lang="en-US" sz="2000" dirty="0"/>
              <a:t>Anyone working on an extension.</a:t>
            </a:r>
          </a:p>
          <a:p>
            <a:r>
              <a:rPr lang="en-US" sz="2400" dirty="0"/>
              <a:t>Do </a:t>
            </a:r>
            <a:r>
              <a:rPr lang="en-US" sz="2400" b="1" u="sng" dirty="0">
                <a:solidFill>
                  <a:srgbClr val="00B0F0"/>
                </a:solidFill>
              </a:rPr>
              <a:t>NOT</a:t>
            </a:r>
            <a:r>
              <a:rPr lang="en-US" sz="2400" dirty="0"/>
              <a:t> </a:t>
            </a:r>
            <a:r>
              <a:rPr lang="en-US" sz="2400" dirty="0" err="1"/>
              <a:t>reverify</a:t>
            </a:r>
            <a:r>
              <a:rPr lang="en-US" sz="2400" dirty="0"/>
              <a:t>:</a:t>
            </a:r>
          </a:p>
          <a:p>
            <a:pPr lvl="1"/>
            <a:r>
              <a:rPr lang="en-US" sz="2000" dirty="0"/>
              <a:t>U.S. citizens and noncitizen nationals (citizenship categories 1 and 2);</a:t>
            </a:r>
          </a:p>
          <a:p>
            <a:pPr lvl="1"/>
            <a:r>
              <a:rPr lang="en-US" sz="2000" dirty="0"/>
              <a:t>Lawful permanent residents who presented a Form I-551;</a:t>
            </a:r>
          </a:p>
          <a:p>
            <a:pPr lvl="1"/>
            <a:r>
              <a:rPr lang="en-US" sz="2000" dirty="0"/>
              <a:t>List B </a:t>
            </a:r>
            <a:r>
              <a:rPr lang="en-US" sz="2000" dirty="0" smtClean="0"/>
              <a:t>documents</a:t>
            </a:r>
            <a:r>
              <a:rPr lang="en-US" sz="2000" dirty="0"/>
              <a:t>.</a:t>
            </a:r>
          </a:p>
        </p:txBody>
      </p:sp>
    </p:spTree>
    <p:extLst>
      <p:ext uri="{BB962C8B-B14F-4D97-AF65-F5344CB8AC3E}">
        <p14:creationId xmlns:p14="http://schemas.microsoft.com/office/powerpoint/2010/main" val="4236605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9400" y="4495800"/>
            <a:ext cx="2382909" cy="1785938"/>
          </a:xfrm>
          <a:prstGeom prst="rect">
            <a:avLst/>
          </a:prstGeom>
        </p:spPr>
      </p:pic>
      <p:sp>
        <p:nvSpPr>
          <p:cNvPr id="2" name="Title 1"/>
          <p:cNvSpPr>
            <a:spLocks noGrp="1"/>
          </p:cNvSpPr>
          <p:nvPr>
            <p:ph type="title"/>
          </p:nvPr>
        </p:nvSpPr>
        <p:spPr/>
        <p:txBody>
          <a:bodyPr/>
          <a:lstStyle/>
          <a:p>
            <a:r>
              <a:rPr lang="en-US" dirty="0" smtClean="0"/>
              <a:t>REVERIFICATION</a:t>
            </a:r>
            <a:endParaRPr lang="en-US" dirty="0"/>
          </a:p>
        </p:txBody>
      </p:sp>
      <p:sp>
        <p:nvSpPr>
          <p:cNvPr id="3" name="Content Placeholder 2"/>
          <p:cNvSpPr>
            <a:spLocks noGrp="1"/>
          </p:cNvSpPr>
          <p:nvPr>
            <p:ph idx="1"/>
          </p:nvPr>
        </p:nvSpPr>
        <p:spPr/>
        <p:txBody>
          <a:bodyPr>
            <a:normAutofit/>
          </a:bodyPr>
          <a:lstStyle/>
          <a:p>
            <a:r>
              <a:rPr lang="en-US" sz="2400" dirty="0"/>
              <a:t>USCIS recommends that the employer begin the reverification process around 90 days prior to the expiration of work authorization.</a:t>
            </a:r>
          </a:p>
          <a:p>
            <a:pPr lvl="1"/>
            <a:r>
              <a:rPr lang="en-US" sz="2000" dirty="0"/>
              <a:t>Must be completed by the date work authorization expires.</a:t>
            </a:r>
          </a:p>
          <a:p>
            <a:r>
              <a:rPr lang="en-US" sz="2400" dirty="0"/>
              <a:t>When </a:t>
            </a:r>
            <a:r>
              <a:rPr lang="en-US" sz="2400" dirty="0" err="1"/>
              <a:t>reverifying</a:t>
            </a:r>
            <a:r>
              <a:rPr lang="en-US" sz="2400" dirty="0"/>
              <a:t>, just as with the initial inspection of documents, the employer may not reject otherwise acceptable documents or specify which documents the employee must present</a:t>
            </a:r>
            <a:r>
              <a:rPr lang="en-US" sz="2400" dirty="0" smtClean="0"/>
              <a:t>.</a:t>
            </a:r>
            <a:endParaRPr lang="en-US" sz="2400" dirty="0"/>
          </a:p>
        </p:txBody>
      </p:sp>
    </p:spTree>
    <p:extLst>
      <p:ext uri="{BB962C8B-B14F-4D97-AF65-F5344CB8AC3E}">
        <p14:creationId xmlns:p14="http://schemas.microsoft.com/office/powerpoint/2010/main" val="1208284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REVERIFICATION</a:t>
            </a:r>
            <a:endParaRPr lang="en-US" dirty="0"/>
          </a:p>
        </p:txBody>
      </p:sp>
      <p:sp>
        <p:nvSpPr>
          <p:cNvPr id="3" name="Content Placeholder 2"/>
          <p:cNvSpPr>
            <a:spLocks noGrp="1"/>
          </p:cNvSpPr>
          <p:nvPr>
            <p:ph idx="1"/>
          </p:nvPr>
        </p:nvSpPr>
        <p:spPr/>
        <p:txBody>
          <a:bodyPr>
            <a:normAutofit/>
          </a:bodyPr>
          <a:lstStyle/>
          <a:p>
            <a:r>
              <a:rPr lang="en-US" dirty="0"/>
              <a:t>Reverification using Section 3 on the original Form I-9:</a:t>
            </a:r>
          </a:p>
          <a:p>
            <a:pPr lvl="1"/>
            <a:r>
              <a:rPr lang="en-US" dirty="0"/>
              <a:t>If no name change, simply fill out Block C after examining the documents provided by the employee and sign.</a:t>
            </a:r>
          </a:p>
          <a:p>
            <a:pPr lvl="1"/>
            <a:r>
              <a:rPr lang="en-US" dirty="0"/>
              <a:t>If there is a name change, appropriately complete Block A before proceeding to Block C.</a:t>
            </a:r>
          </a:p>
        </p:txBody>
      </p:sp>
      <p:pic>
        <p:nvPicPr>
          <p:cNvPr id="4" name="Picture 3"/>
          <p:cNvPicPr>
            <a:picLocks noChangeAspect="1"/>
          </p:cNvPicPr>
          <p:nvPr/>
        </p:nvPicPr>
        <p:blipFill>
          <a:blip r:embed="rId2"/>
          <a:stretch>
            <a:fillRect/>
          </a:stretch>
        </p:blipFill>
        <p:spPr>
          <a:xfrm>
            <a:off x="508689" y="3276600"/>
            <a:ext cx="8126622" cy="2379240"/>
          </a:xfrm>
          <a:prstGeom prst="rect">
            <a:avLst/>
          </a:prstGeom>
        </p:spPr>
      </p:pic>
    </p:spTree>
    <p:extLst>
      <p:ext uri="{BB962C8B-B14F-4D97-AF65-F5344CB8AC3E}">
        <p14:creationId xmlns:p14="http://schemas.microsoft.com/office/powerpoint/2010/main" val="1786058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709714"/>
          </a:xfrm>
        </p:spPr>
        <p:txBody>
          <a:bodyPr/>
          <a:lstStyle/>
          <a:p>
            <a:r>
              <a:rPr lang="en-US" dirty="0" smtClean="0"/>
              <a:t>EAD EXTENDED BY TIMELY FILING OF THE RENEWAL APPLICATION</a:t>
            </a:r>
            <a:endParaRPr lang="en-US" dirty="0"/>
          </a:p>
        </p:txBody>
      </p:sp>
      <p:sp>
        <p:nvSpPr>
          <p:cNvPr id="3" name="Content Placeholder 2"/>
          <p:cNvSpPr>
            <a:spLocks noGrp="1"/>
          </p:cNvSpPr>
          <p:nvPr>
            <p:ph idx="1"/>
          </p:nvPr>
        </p:nvSpPr>
        <p:spPr/>
        <p:txBody>
          <a:bodyPr>
            <a:normAutofit/>
          </a:bodyPr>
          <a:lstStyle/>
          <a:p>
            <a:r>
              <a:rPr lang="en-US" dirty="0"/>
              <a:t>Form I-797C must show a filing date that precedes the EAD expiration date;</a:t>
            </a:r>
          </a:p>
          <a:p>
            <a:r>
              <a:rPr lang="en-US" dirty="0"/>
              <a:t>Eligibility code on the EAD must match that on the Form I-797C; and </a:t>
            </a:r>
          </a:p>
          <a:p>
            <a:r>
              <a:rPr lang="en-US" dirty="0"/>
              <a:t>It is one of the following eligibility codes: </a:t>
            </a:r>
            <a:r>
              <a:rPr lang="pt-BR" dirty="0"/>
              <a:t> A03, A05, A07, A08, A10, A12, </a:t>
            </a:r>
            <a:r>
              <a:rPr lang="en-US" dirty="0"/>
              <a:t>C08, C09, C10, C16, C19, C20, C22, C24.</a:t>
            </a:r>
          </a:p>
        </p:txBody>
      </p:sp>
      <p:pic>
        <p:nvPicPr>
          <p:cNvPr id="5" name="Picture 4"/>
          <p:cNvPicPr>
            <a:picLocks noChangeAspect="1"/>
          </p:cNvPicPr>
          <p:nvPr/>
        </p:nvPicPr>
        <p:blipFill>
          <a:blip r:embed="rId3"/>
          <a:stretch>
            <a:fillRect/>
          </a:stretch>
        </p:blipFill>
        <p:spPr>
          <a:xfrm>
            <a:off x="342025" y="3581400"/>
            <a:ext cx="3338063" cy="2138852"/>
          </a:xfrm>
          <a:prstGeom prst="rect">
            <a:avLst/>
          </a:prstGeom>
        </p:spPr>
      </p:pic>
      <p:pic>
        <p:nvPicPr>
          <p:cNvPr id="6" name="Picture 5"/>
          <p:cNvPicPr>
            <a:picLocks noChangeAspect="1"/>
          </p:cNvPicPr>
          <p:nvPr/>
        </p:nvPicPr>
        <p:blipFill rotWithShape="1">
          <a:blip r:embed="rId4"/>
          <a:srcRect l="4685" t="12052" r="4153" b="14170"/>
          <a:stretch/>
        </p:blipFill>
        <p:spPr>
          <a:xfrm>
            <a:off x="3969648" y="3962400"/>
            <a:ext cx="5021952" cy="1177202"/>
          </a:xfrm>
          <a:prstGeom prst="rect">
            <a:avLst/>
          </a:prstGeom>
        </p:spPr>
      </p:pic>
    </p:spTree>
    <p:extLst>
      <p:ext uri="{BB962C8B-B14F-4D97-AF65-F5344CB8AC3E}">
        <p14:creationId xmlns:p14="http://schemas.microsoft.com/office/powerpoint/2010/main" val="3787080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152400"/>
            <a:ext cx="8229600" cy="709714"/>
          </a:xfrm>
        </p:spPr>
        <p:txBody>
          <a:bodyPr/>
          <a:lstStyle/>
          <a:p>
            <a:r>
              <a:rPr lang="en-US" dirty="0" smtClean="0"/>
              <a:t>EAD EXTENDED BY TIMELY FILING OF THE RENEWAL APPLICATION</a:t>
            </a:r>
            <a:endParaRPr lang="en-US" dirty="0"/>
          </a:p>
        </p:txBody>
      </p:sp>
      <p:sp>
        <p:nvSpPr>
          <p:cNvPr id="7" name="Content Placeholder 2"/>
          <p:cNvSpPr txBox="1">
            <a:spLocks/>
          </p:cNvSpPr>
          <p:nvPr/>
        </p:nvSpPr>
        <p:spPr>
          <a:xfrm>
            <a:off x="242887"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new employees:</a:t>
            </a:r>
          </a:p>
          <a:p>
            <a:pPr lvl="1"/>
            <a:r>
              <a:rPr lang="en-US" dirty="0"/>
              <a:t>Select “alien authorized to work” and add 180 days to the expiration date on the EAD for “work authorized until date;”</a:t>
            </a:r>
          </a:p>
          <a:p>
            <a:pPr lvl="1"/>
            <a:r>
              <a:rPr lang="en-US" dirty="0"/>
              <a:t>Add “EAD EXT” in the Additional Information field</a:t>
            </a:r>
          </a:p>
          <a:p>
            <a:endParaRPr lang="en-US" sz="1800" dirty="0"/>
          </a:p>
        </p:txBody>
      </p:sp>
      <p:sp>
        <p:nvSpPr>
          <p:cNvPr id="8" name="Content Placeholder 2"/>
          <p:cNvSpPr txBox="1">
            <a:spLocks/>
          </p:cNvSpPr>
          <p:nvPr/>
        </p:nvSpPr>
        <p:spPr>
          <a:xfrm>
            <a:off x="4343400" y="1447800"/>
            <a:ext cx="43434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a:t>
            </a:r>
            <a:r>
              <a:rPr lang="en-US" dirty="0" smtClean="0"/>
              <a:t>existing employees:</a:t>
            </a:r>
            <a:endParaRPr lang="en-US" dirty="0"/>
          </a:p>
          <a:p>
            <a:pPr lvl="1"/>
            <a:r>
              <a:rPr lang="en-US" dirty="0"/>
              <a:t>Enter “EAD EXT [expiration date]” in the additional information field.</a:t>
            </a:r>
          </a:p>
          <a:p>
            <a:pPr lvl="1"/>
            <a:r>
              <a:rPr lang="en-US" dirty="0"/>
              <a:t>Calculate expiration date by adding 180 days to the EAD expiration date.</a:t>
            </a:r>
          </a:p>
        </p:txBody>
      </p:sp>
      <p:pic>
        <p:nvPicPr>
          <p:cNvPr id="9" name="Picture 8"/>
          <p:cNvPicPr>
            <a:picLocks noChangeAspect="1"/>
          </p:cNvPicPr>
          <p:nvPr/>
        </p:nvPicPr>
        <p:blipFill>
          <a:blip r:embed="rId2"/>
          <a:stretch>
            <a:fillRect/>
          </a:stretch>
        </p:blipFill>
        <p:spPr>
          <a:xfrm>
            <a:off x="914400" y="3657600"/>
            <a:ext cx="3076575" cy="2676525"/>
          </a:xfrm>
          <a:prstGeom prst="rect">
            <a:avLst/>
          </a:prstGeom>
        </p:spPr>
      </p:pic>
      <p:pic>
        <p:nvPicPr>
          <p:cNvPr id="10" name="Picture 9"/>
          <p:cNvPicPr>
            <a:picLocks noChangeAspect="1"/>
          </p:cNvPicPr>
          <p:nvPr/>
        </p:nvPicPr>
        <p:blipFill>
          <a:blip r:embed="rId3"/>
          <a:stretch>
            <a:fillRect/>
          </a:stretch>
        </p:blipFill>
        <p:spPr>
          <a:xfrm>
            <a:off x="5363721" y="3124200"/>
            <a:ext cx="2502782" cy="3328886"/>
          </a:xfrm>
          <a:prstGeom prst="rect">
            <a:avLst/>
          </a:prstGeom>
        </p:spPr>
      </p:pic>
    </p:spTree>
    <p:extLst>
      <p:ext uri="{BB962C8B-B14F-4D97-AF65-F5344CB8AC3E}">
        <p14:creationId xmlns:p14="http://schemas.microsoft.com/office/powerpoint/2010/main" val="1115330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fontScale="92500"/>
          </a:bodyPr>
          <a:lstStyle/>
          <a:p>
            <a:r>
              <a:rPr lang="en-US" b="1" dirty="0" smtClean="0"/>
              <a:t>N. Alexander Erlam</a:t>
            </a:r>
            <a:r>
              <a:rPr lang="en-US" dirty="0" smtClean="0"/>
              <a:t>, General Counsel</a:t>
            </a:r>
          </a:p>
          <a:p>
            <a:pPr algn="just"/>
            <a:r>
              <a:rPr lang="en-US" sz="1300" dirty="0" smtClean="0"/>
              <a:t>Alex Erlam </a:t>
            </a:r>
            <a:r>
              <a:rPr lang="en-US" sz="1300" dirty="0"/>
              <a:t>is </a:t>
            </a:r>
            <a:r>
              <a:rPr lang="en-US" sz="1300" dirty="0" smtClean="0"/>
              <a:t>Truescreen’s </a:t>
            </a:r>
            <a:r>
              <a:rPr lang="en-US" sz="1300" dirty="0"/>
              <a:t>general counsel and employment law specialist. Alex has over 25 years of experience in all areas of employment law, and has developed expertise in background screening law, including the FCRA, the Gramm-Leach-Bliley Act, and the Drivers Protection </a:t>
            </a:r>
            <a:r>
              <a:rPr lang="en-US" sz="1300" dirty="0" smtClean="0"/>
              <a:t>Act, </a:t>
            </a:r>
            <a:r>
              <a:rPr lang="en-US" sz="1300" dirty="0"/>
              <a:t>discrimination law, and immigration law, as well as general human resources expertise. Alex recently served on the Association of Corporate Counsel Board of Directors and is a past president of its Greater Philadelphia chapter. In his role at </a:t>
            </a:r>
            <a:r>
              <a:rPr lang="en-US" sz="1300" dirty="0" smtClean="0"/>
              <a:t>Truescreen, </a:t>
            </a:r>
            <a:r>
              <a:rPr lang="en-US" sz="1300" dirty="0"/>
              <a:t>Alex directs the company’s legal affairs and is responsible for maintaining compliance with all applicable laws and regulations. He serves as our expert resource to clients on legal and regulatory developments and case law. Alex has a law degree from the Temple University James E. Beasley School of Law and a bachelor’s degree in political science/pre-law from Villanova University. </a:t>
            </a:r>
          </a:p>
          <a:p>
            <a:r>
              <a:rPr lang="en-US" b="1" dirty="0" smtClean="0"/>
              <a:t>John W. Mazzeo</a:t>
            </a:r>
            <a:r>
              <a:rPr lang="en-US" dirty="0" smtClean="0"/>
              <a:t>, Associate General Counsel – Director of I-9 and E-Verify Compliance</a:t>
            </a:r>
          </a:p>
          <a:p>
            <a:r>
              <a:rPr lang="en-US" sz="1300" dirty="0" smtClean="0"/>
              <a:t>John Mazzeo is Truescreen’s </a:t>
            </a:r>
            <a:r>
              <a:rPr lang="en-US" sz="1300" dirty="0"/>
              <a:t>new Associate General Counsel and Director of I-9 and E-Verify </a:t>
            </a:r>
            <a:r>
              <a:rPr lang="en-US" sz="1300" dirty="0" smtClean="0"/>
              <a:t>compliance. Previously, John served </a:t>
            </a:r>
            <a:r>
              <a:rPr lang="en-US" sz="1300" dirty="0"/>
              <a:t>as an Assistant Chief Counsel with </a:t>
            </a:r>
            <a:r>
              <a:rPr lang="en-US" sz="1300" dirty="0" smtClean="0"/>
              <a:t>Immigration </a:t>
            </a:r>
            <a:r>
              <a:rPr lang="en-US" sz="1300" dirty="0"/>
              <a:t>and </a:t>
            </a:r>
            <a:r>
              <a:rPr lang="en-US" sz="1300" dirty="0" smtClean="0"/>
              <a:t>Customs </a:t>
            </a:r>
            <a:r>
              <a:rPr lang="en-US" sz="1300" dirty="0"/>
              <a:t>Enforcement, a component of the Department of Homeland </a:t>
            </a:r>
            <a:r>
              <a:rPr lang="en-US" sz="1300" dirty="0" smtClean="0"/>
              <a:t>Security where he </a:t>
            </a:r>
            <a:r>
              <a:rPr lang="en-US" sz="1300" dirty="0"/>
              <a:t>served as the legal counsel for all worksite enforcement and Form I-9 investigations and sanctions in Pennsylvania, Delaware, and West Virginia. During his tenure with DHS-ICE, John conducted regular meetings with Homeland Security Investigations Auditors and Special Agents concerning changes in the law and points of </a:t>
            </a:r>
            <a:r>
              <a:rPr lang="en-US" sz="1300" dirty="0" smtClean="0"/>
              <a:t>concern.</a:t>
            </a:r>
            <a:r>
              <a:rPr lang="en-US" sz="1300" dirty="0"/>
              <a:t>  In his role at </a:t>
            </a:r>
            <a:r>
              <a:rPr lang="en-US" sz="1300" dirty="0" smtClean="0"/>
              <a:t>Truescreen, </a:t>
            </a:r>
            <a:r>
              <a:rPr lang="en-US" sz="1300" dirty="0"/>
              <a:t>John focuses on supporting our I-9 and E-Verify </a:t>
            </a:r>
            <a:r>
              <a:rPr lang="en-US" sz="1300" dirty="0" smtClean="0"/>
              <a:t>operations </a:t>
            </a:r>
            <a:r>
              <a:rPr lang="en-US" sz="1300" dirty="0"/>
              <a:t>division regarding compliance and best practices. John is available to all of our clients as </a:t>
            </a:r>
            <a:r>
              <a:rPr lang="en-US" sz="1300" dirty="0" smtClean="0"/>
              <a:t>a subject matter expert on </a:t>
            </a:r>
            <a:r>
              <a:rPr lang="en-US" sz="1300" dirty="0"/>
              <a:t>issues involving I-9 and E-Verify. John holds a Juris Doctor from the Drexel University Thomas R. Kline School of Law, and an undergraduate degree from </a:t>
            </a:r>
            <a:r>
              <a:rPr lang="en-US" sz="1300" dirty="0" err="1"/>
              <a:t>Ursinus</a:t>
            </a:r>
            <a:r>
              <a:rPr lang="en-US" sz="1300" dirty="0"/>
              <a:t> College. Like Alex, John is also a member of the Association of Corporate Counsel.</a:t>
            </a:r>
          </a:p>
        </p:txBody>
      </p:sp>
    </p:spTree>
    <p:extLst>
      <p:ext uri="{BB962C8B-B14F-4D97-AF65-F5344CB8AC3E}">
        <p14:creationId xmlns:p14="http://schemas.microsoft.com/office/powerpoint/2010/main" val="3769516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709714"/>
          </a:xfrm>
        </p:spPr>
        <p:txBody>
          <a:bodyPr/>
          <a:lstStyle/>
          <a:p>
            <a:r>
              <a:rPr lang="en-US" dirty="0" smtClean="0"/>
              <a:t>SPECIAL RULES FOR H-4, E, AND L DEPENDENT SPOUSES</a:t>
            </a:r>
            <a:endParaRPr lang="en-US" dirty="0"/>
          </a:p>
        </p:txBody>
      </p:sp>
      <p:sp>
        <p:nvSpPr>
          <p:cNvPr id="3" name="Content Placeholder 2"/>
          <p:cNvSpPr>
            <a:spLocks noGrp="1"/>
          </p:cNvSpPr>
          <p:nvPr>
            <p:ph idx="1"/>
          </p:nvPr>
        </p:nvSpPr>
        <p:spPr>
          <a:xfrm>
            <a:off x="457200" y="1600200"/>
            <a:ext cx="8382000" cy="4419600"/>
          </a:xfrm>
        </p:spPr>
        <p:txBody>
          <a:bodyPr>
            <a:normAutofit/>
          </a:bodyPr>
          <a:lstStyle/>
          <a:p>
            <a:r>
              <a:rPr lang="en-US" dirty="0"/>
              <a:t>On November 12, 2021, USCIS announced that H-4, E, and L dependent spouses now qualify for EAD auto-extensions.</a:t>
            </a:r>
          </a:p>
          <a:p>
            <a:r>
              <a:rPr lang="en-US" dirty="0"/>
              <a:t>Employee must present:</a:t>
            </a:r>
          </a:p>
          <a:p>
            <a:pPr lvl="1"/>
            <a:r>
              <a:rPr lang="en-US" dirty="0"/>
              <a:t>Expired EAD with category code A17, A18, or C26;</a:t>
            </a:r>
          </a:p>
          <a:p>
            <a:pPr lvl="1"/>
            <a:r>
              <a:rPr lang="en-US" dirty="0"/>
              <a:t>Form I-797C showing timely filed renewal of the EAD (with matching category code); and </a:t>
            </a:r>
          </a:p>
          <a:p>
            <a:pPr lvl="1"/>
            <a:r>
              <a:rPr lang="en-US" dirty="0"/>
              <a:t>An unexpired Form I-94. </a:t>
            </a:r>
          </a:p>
          <a:p>
            <a:r>
              <a:rPr lang="en-US" dirty="0"/>
              <a:t>Extensions lasts until the earliest of:</a:t>
            </a:r>
          </a:p>
          <a:p>
            <a:pPr lvl="1"/>
            <a:r>
              <a:rPr lang="en-US" dirty="0"/>
              <a:t>Expiration of Form I-94;</a:t>
            </a:r>
          </a:p>
          <a:p>
            <a:pPr lvl="1"/>
            <a:r>
              <a:rPr lang="en-US" dirty="0"/>
              <a:t>180 days from the EAD expiration date; or </a:t>
            </a:r>
          </a:p>
          <a:p>
            <a:pPr lvl="1"/>
            <a:r>
              <a:rPr lang="en-US" dirty="0"/>
              <a:t>The renewal application is adjudicated.</a:t>
            </a:r>
          </a:p>
          <a:p>
            <a:endParaRPr lang="en-US" dirty="0"/>
          </a:p>
        </p:txBody>
      </p:sp>
      <p:pic>
        <p:nvPicPr>
          <p:cNvPr id="5" name="Picture 4"/>
          <p:cNvPicPr>
            <a:picLocks noChangeAspect="1"/>
          </p:cNvPicPr>
          <p:nvPr/>
        </p:nvPicPr>
        <p:blipFill>
          <a:blip r:embed="rId3"/>
          <a:stretch>
            <a:fillRect/>
          </a:stretch>
        </p:blipFill>
        <p:spPr>
          <a:xfrm>
            <a:off x="5791200" y="3352800"/>
            <a:ext cx="2714625" cy="2305050"/>
          </a:xfrm>
          <a:prstGeom prst="rect">
            <a:avLst/>
          </a:prstGeom>
        </p:spPr>
      </p:pic>
    </p:spTree>
    <p:extLst>
      <p:ext uri="{BB962C8B-B14F-4D97-AF65-F5344CB8AC3E}">
        <p14:creationId xmlns:p14="http://schemas.microsoft.com/office/powerpoint/2010/main" val="1513011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152400"/>
            <a:ext cx="8229600" cy="709714"/>
          </a:xfrm>
        </p:spPr>
        <p:txBody>
          <a:bodyPr/>
          <a:lstStyle/>
          <a:p>
            <a:r>
              <a:rPr lang="en-US" dirty="0"/>
              <a:t>SPECIAL RULES FOR H-4, E, AND L DEPENDENT SPOUSES</a:t>
            </a:r>
          </a:p>
        </p:txBody>
      </p:sp>
      <p:sp>
        <p:nvSpPr>
          <p:cNvPr id="7" name="Content Placeholder 2"/>
          <p:cNvSpPr txBox="1">
            <a:spLocks/>
          </p:cNvSpPr>
          <p:nvPr/>
        </p:nvSpPr>
        <p:spPr>
          <a:xfrm>
            <a:off x="242887"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new employees:</a:t>
            </a:r>
          </a:p>
          <a:p>
            <a:pPr lvl="1"/>
            <a:r>
              <a:rPr lang="en-US" dirty="0"/>
              <a:t>Select “alien authorized to work” and enter the expiration date as calculated on the prior slide</a:t>
            </a:r>
            <a:r>
              <a:rPr lang="en-US" dirty="0" smtClean="0"/>
              <a:t>;</a:t>
            </a:r>
            <a:endParaRPr lang="en-US" dirty="0"/>
          </a:p>
        </p:txBody>
      </p:sp>
      <p:sp>
        <p:nvSpPr>
          <p:cNvPr id="8" name="Content Placeholder 2"/>
          <p:cNvSpPr txBox="1">
            <a:spLocks/>
          </p:cNvSpPr>
          <p:nvPr/>
        </p:nvSpPr>
        <p:spPr>
          <a:xfrm>
            <a:off x="4343400"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a:t>
            </a:r>
            <a:r>
              <a:rPr lang="en-US" dirty="0" smtClean="0"/>
              <a:t>existing employees:</a:t>
            </a:r>
            <a:endParaRPr lang="en-US" dirty="0"/>
          </a:p>
        </p:txBody>
      </p:sp>
      <p:pic>
        <p:nvPicPr>
          <p:cNvPr id="12" name="Picture 11"/>
          <p:cNvPicPr>
            <a:picLocks noChangeAspect="1"/>
          </p:cNvPicPr>
          <p:nvPr/>
        </p:nvPicPr>
        <p:blipFill>
          <a:blip r:embed="rId3"/>
          <a:stretch>
            <a:fillRect/>
          </a:stretch>
        </p:blipFill>
        <p:spPr>
          <a:xfrm>
            <a:off x="533421" y="2910840"/>
            <a:ext cx="3533732" cy="3413760"/>
          </a:xfrm>
          <a:prstGeom prst="rect">
            <a:avLst/>
          </a:prstGeom>
        </p:spPr>
      </p:pic>
      <p:pic>
        <p:nvPicPr>
          <p:cNvPr id="13" name="Picture 12"/>
          <p:cNvPicPr>
            <a:picLocks noChangeAspect="1"/>
          </p:cNvPicPr>
          <p:nvPr/>
        </p:nvPicPr>
        <p:blipFill>
          <a:blip r:embed="rId4"/>
          <a:stretch>
            <a:fillRect/>
          </a:stretch>
        </p:blipFill>
        <p:spPr>
          <a:xfrm>
            <a:off x="4941570" y="2059228"/>
            <a:ext cx="3486150" cy="4280613"/>
          </a:xfrm>
          <a:prstGeom prst="rect">
            <a:avLst/>
          </a:prstGeom>
        </p:spPr>
      </p:pic>
    </p:spTree>
    <p:extLst>
      <p:ext uri="{BB962C8B-B14F-4D97-AF65-F5344CB8AC3E}">
        <p14:creationId xmlns:p14="http://schemas.microsoft.com/office/powerpoint/2010/main" val="2981140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EAD EXTENDED BY FEDERAL REGISTER NOTICE</a:t>
            </a:r>
            <a:endParaRPr lang="en-US" dirty="0"/>
          </a:p>
        </p:txBody>
      </p:sp>
      <p:sp>
        <p:nvSpPr>
          <p:cNvPr id="3" name="Content Placeholder 2"/>
          <p:cNvSpPr>
            <a:spLocks noGrp="1"/>
          </p:cNvSpPr>
          <p:nvPr>
            <p:ph idx="1"/>
          </p:nvPr>
        </p:nvSpPr>
        <p:spPr>
          <a:xfrm>
            <a:off x="457200" y="1600200"/>
            <a:ext cx="3810000" cy="4419600"/>
          </a:xfrm>
        </p:spPr>
        <p:txBody>
          <a:bodyPr/>
          <a:lstStyle/>
          <a:p>
            <a:r>
              <a:rPr lang="en-US" dirty="0"/>
              <a:t>Applies to TPS </a:t>
            </a:r>
            <a:r>
              <a:rPr lang="en-US" dirty="0" smtClean="0"/>
              <a:t>beneficiaries</a:t>
            </a:r>
          </a:p>
          <a:p>
            <a:pPr marL="0" indent="0">
              <a:buNone/>
            </a:pPr>
            <a:endParaRPr lang="en-US" dirty="0"/>
          </a:p>
          <a:p>
            <a:r>
              <a:rPr lang="en-US" dirty="0"/>
              <a:t>Match Category Code (will be A12 or C19) and expiration date on EAD with the relevant TPS extension notice published in the Federal </a:t>
            </a:r>
            <a:r>
              <a:rPr lang="en-US" dirty="0" smtClean="0"/>
              <a:t>Register.</a:t>
            </a:r>
          </a:p>
          <a:p>
            <a:pPr marL="0" indent="0">
              <a:buNone/>
            </a:pPr>
            <a:endParaRPr lang="en-US" dirty="0"/>
          </a:p>
          <a:p>
            <a:r>
              <a:rPr lang="en-US" dirty="0">
                <a:hlinkClick r:id="rId3"/>
              </a:rPr>
              <a:t>Temporary Protected Status | USCIS</a:t>
            </a:r>
            <a:endParaRPr lang="en-US" dirty="0"/>
          </a:p>
          <a:p>
            <a:endParaRPr lang="en-US" dirty="0"/>
          </a:p>
        </p:txBody>
      </p:sp>
      <p:pic>
        <p:nvPicPr>
          <p:cNvPr id="5" name="Picture 4"/>
          <p:cNvPicPr>
            <a:picLocks noChangeAspect="1"/>
          </p:cNvPicPr>
          <p:nvPr/>
        </p:nvPicPr>
        <p:blipFill>
          <a:blip r:embed="rId4"/>
          <a:stretch>
            <a:fillRect/>
          </a:stretch>
        </p:blipFill>
        <p:spPr>
          <a:xfrm>
            <a:off x="4329286" y="1944997"/>
            <a:ext cx="4509914" cy="3465203"/>
          </a:xfrm>
          <a:prstGeom prst="rect">
            <a:avLst/>
          </a:prstGeom>
        </p:spPr>
      </p:pic>
    </p:spTree>
    <p:extLst>
      <p:ext uri="{BB962C8B-B14F-4D97-AF65-F5344CB8AC3E}">
        <p14:creationId xmlns:p14="http://schemas.microsoft.com/office/powerpoint/2010/main" val="3621998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2887"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new </a:t>
            </a:r>
            <a:r>
              <a:rPr lang="en-US" dirty="0" smtClean="0"/>
              <a:t>employees</a:t>
            </a:r>
            <a:r>
              <a:rPr lang="en-US" dirty="0"/>
              <a:t>:</a:t>
            </a:r>
          </a:p>
        </p:txBody>
      </p:sp>
      <p:sp>
        <p:nvSpPr>
          <p:cNvPr id="8" name="Content Placeholder 2"/>
          <p:cNvSpPr txBox="1">
            <a:spLocks/>
          </p:cNvSpPr>
          <p:nvPr/>
        </p:nvSpPr>
        <p:spPr>
          <a:xfrm>
            <a:off x="4343400"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a:t>
            </a:r>
            <a:r>
              <a:rPr lang="en-US" dirty="0" smtClean="0"/>
              <a:t>existing employees:</a:t>
            </a:r>
            <a:endParaRPr lang="en-US" dirty="0"/>
          </a:p>
        </p:txBody>
      </p:sp>
      <p:sp>
        <p:nvSpPr>
          <p:cNvPr id="3" name="Title 2"/>
          <p:cNvSpPr>
            <a:spLocks noGrp="1"/>
          </p:cNvSpPr>
          <p:nvPr>
            <p:ph type="title"/>
          </p:nvPr>
        </p:nvSpPr>
        <p:spPr/>
        <p:txBody>
          <a:bodyPr/>
          <a:lstStyle/>
          <a:p>
            <a:r>
              <a:rPr lang="en-US" dirty="0" smtClean="0"/>
              <a:t>EAD EXTENDED BY FEDERAL REGISTER NOTICE</a:t>
            </a:r>
            <a:endParaRPr lang="en-US" dirty="0"/>
          </a:p>
        </p:txBody>
      </p:sp>
      <p:pic>
        <p:nvPicPr>
          <p:cNvPr id="9" name="Picture 8"/>
          <p:cNvPicPr>
            <a:picLocks noChangeAspect="1"/>
          </p:cNvPicPr>
          <p:nvPr/>
        </p:nvPicPr>
        <p:blipFill>
          <a:blip r:embed="rId3"/>
          <a:stretch>
            <a:fillRect/>
          </a:stretch>
        </p:blipFill>
        <p:spPr>
          <a:xfrm>
            <a:off x="4876801" y="2034540"/>
            <a:ext cx="3414024" cy="3299460"/>
          </a:xfrm>
          <a:prstGeom prst="rect">
            <a:avLst/>
          </a:prstGeom>
        </p:spPr>
      </p:pic>
      <p:pic>
        <p:nvPicPr>
          <p:cNvPr id="10" name="Picture 9"/>
          <p:cNvPicPr>
            <a:picLocks noChangeAspect="1"/>
          </p:cNvPicPr>
          <p:nvPr/>
        </p:nvPicPr>
        <p:blipFill>
          <a:blip r:embed="rId4"/>
          <a:stretch>
            <a:fillRect/>
          </a:stretch>
        </p:blipFill>
        <p:spPr>
          <a:xfrm>
            <a:off x="502244" y="2034540"/>
            <a:ext cx="3871208" cy="3299460"/>
          </a:xfrm>
          <a:prstGeom prst="rect">
            <a:avLst/>
          </a:prstGeom>
        </p:spPr>
      </p:pic>
    </p:spTree>
    <p:extLst>
      <p:ext uri="{BB962C8B-B14F-4D97-AF65-F5344CB8AC3E}">
        <p14:creationId xmlns:p14="http://schemas.microsoft.com/office/powerpoint/2010/main" val="831002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PORTING H-1B EMPLOYEES</a:t>
            </a:r>
            <a:endParaRPr lang="en-US" dirty="0"/>
          </a:p>
        </p:txBody>
      </p:sp>
      <p:sp>
        <p:nvSpPr>
          <p:cNvPr id="6" name="Content Placeholder 2"/>
          <p:cNvSpPr>
            <a:spLocks noGrp="1"/>
          </p:cNvSpPr>
          <p:nvPr>
            <p:ph idx="1"/>
          </p:nvPr>
        </p:nvSpPr>
        <p:spPr>
          <a:xfrm>
            <a:off x="457200" y="1524000"/>
            <a:ext cx="8229600" cy="4419600"/>
          </a:xfrm>
        </p:spPr>
        <p:txBody>
          <a:bodyPr>
            <a:noAutofit/>
          </a:bodyPr>
          <a:lstStyle/>
          <a:p>
            <a:r>
              <a:rPr lang="en-US" dirty="0"/>
              <a:t>H-1B employees have the ability to change employers.</a:t>
            </a:r>
          </a:p>
          <a:p>
            <a:r>
              <a:rPr lang="en-US" dirty="0"/>
              <a:t>An H-1B employee is authorized to begin employment with a new employer as soon as the Form I-129, Petition for a Nonimmigrant Worker is filed.</a:t>
            </a:r>
          </a:p>
          <a:p>
            <a:r>
              <a:rPr lang="en-US" dirty="0"/>
              <a:t>An employee completes the Form I-9 as they normally would, </a:t>
            </a:r>
            <a:r>
              <a:rPr lang="en-US" b="1" i="1" dirty="0">
                <a:solidFill>
                  <a:srgbClr val="00B0F0"/>
                </a:solidFill>
              </a:rPr>
              <a:t>except</a:t>
            </a:r>
            <a:r>
              <a:rPr lang="en-US" i="1" dirty="0"/>
              <a:t> </a:t>
            </a:r>
            <a:r>
              <a:rPr lang="en-US" dirty="0"/>
              <a:t>that they must produce the date that the Form I-129 was </a:t>
            </a:r>
            <a:r>
              <a:rPr lang="en-US" dirty="0" smtClean="0"/>
              <a:t>filed</a:t>
            </a:r>
            <a:r>
              <a:rPr lang="en-US" dirty="0"/>
              <a:t> </a:t>
            </a:r>
            <a:r>
              <a:rPr lang="en-US" dirty="0" smtClean="0"/>
              <a:t>and USCIS suggests employers retain proof of filing with the Form I-9.</a:t>
            </a:r>
            <a:endParaRPr lang="en-US" dirty="0"/>
          </a:p>
          <a:p>
            <a:r>
              <a:rPr lang="en-US" dirty="0"/>
              <a:t>The employer or authorized agent completes Section 2 of Form I-9 as they normally would</a:t>
            </a:r>
            <a:r>
              <a:rPr lang="en-US" i="1" dirty="0"/>
              <a:t>, </a:t>
            </a:r>
            <a:r>
              <a:rPr lang="en-US" b="1" i="1" dirty="0">
                <a:solidFill>
                  <a:srgbClr val="DD5B2E"/>
                </a:solidFill>
              </a:rPr>
              <a:t>except</a:t>
            </a:r>
            <a:r>
              <a:rPr lang="en-US" i="1" dirty="0"/>
              <a:t> </a:t>
            </a:r>
            <a:r>
              <a:rPr lang="en-US" dirty="0"/>
              <a:t>that they include the notation “AC-21 [date of Form I-129 filing]” in the additional information field</a:t>
            </a:r>
            <a:r>
              <a:rPr lang="en-US" dirty="0" smtClean="0"/>
              <a:t>.</a:t>
            </a:r>
            <a:endParaRPr lang="en-US" dirty="0"/>
          </a:p>
        </p:txBody>
      </p:sp>
      <p:pic>
        <p:nvPicPr>
          <p:cNvPr id="3" name="Picture 2"/>
          <p:cNvPicPr>
            <a:picLocks noChangeAspect="1"/>
          </p:cNvPicPr>
          <p:nvPr/>
        </p:nvPicPr>
        <p:blipFill>
          <a:blip r:embed="rId3"/>
          <a:stretch>
            <a:fillRect/>
          </a:stretch>
        </p:blipFill>
        <p:spPr>
          <a:xfrm rot="10800000" flipV="1">
            <a:off x="2819400" y="4876800"/>
            <a:ext cx="2876550" cy="1618539"/>
          </a:xfrm>
          <a:prstGeom prst="rect">
            <a:avLst/>
          </a:prstGeom>
        </p:spPr>
      </p:pic>
    </p:spTree>
    <p:extLst>
      <p:ext uri="{BB962C8B-B14F-4D97-AF65-F5344CB8AC3E}">
        <p14:creationId xmlns:p14="http://schemas.microsoft.com/office/powerpoint/2010/main" val="3009629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DOCUMENTING H-1B PORTING EMPLOYEES</a:t>
            </a:r>
            <a:endParaRPr lang="en-US" dirty="0"/>
          </a:p>
        </p:txBody>
      </p:sp>
      <p:pic>
        <p:nvPicPr>
          <p:cNvPr id="6" name="Content Placeholder 3"/>
          <p:cNvPicPr>
            <a:picLocks noGrp="1" noChangeAspect="1"/>
          </p:cNvPicPr>
          <p:nvPr>
            <p:ph idx="1"/>
          </p:nvPr>
        </p:nvPicPr>
        <p:blipFill>
          <a:blip r:embed="rId2"/>
          <a:stretch>
            <a:fillRect/>
          </a:stretch>
        </p:blipFill>
        <p:spPr>
          <a:xfrm>
            <a:off x="434560" y="1447800"/>
            <a:ext cx="8274881" cy="4572000"/>
          </a:xfrm>
          <a:prstGeom prst="rect">
            <a:avLst/>
          </a:prstGeom>
        </p:spPr>
      </p:pic>
    </p:spTree>
    <p:extLst>
      <p:ext uri="{BB962C8B-B14F-4D97-AF65-F5344CB8AC3E}">
        <p14:creationId xmlns:p14="http://schemas.microsoft.com/office/powerpoint/2010/main" val="2500549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H-1B EXTENSIONS</a:t>
            </a:r>
            <a:endParaRPr lang="en-US" dirty="0"/>
          </a:p>
        </p:txBody>
      </p:sp>
      <p:sp>
        <p:nvSpPr>
          <p:cNvPr id="3" name="Content Placeholder 2"/>
          <p:cNvSpPr>
            <a:spLocks noGrp="1"/>
          </p:cNvSpPr>
          <p:nvPr>
            <p:ph idx="1"/>
          </p:nvPr>
        </p:nvSpPr>
        <p:spPr/>
        <p:txBody>
          <a:bodyPr>
            <a:normAutofit/>
          </a:bodyPr>
          <a:lstStyle/>
          <a:p>
            <a:r>
              <a:rPr lang="en-US" dirty="0"/>
              <a:t>If the employee is continuing employment with the same employer, they may be eligible for a 240 day extension while their renewal is pending.</a:t>
            </a:r>
          </a:p>
        </p:txBody>
      </p:sp>
      <p:pic>
        <p:nvPicPr>
          <p:cNvPr id="5" name="Picture 4"/>
          <p:cNvPicPr>
            <a:picLocks noChangeAspect="1"/>
          </p:cNvPicPr>
          <p:nvPr/>
        </p:nvPicPr>
        <p:blipFill>
          <a:blip r:embed="rId3"/>
          <a:stretch>
            <a:fillRect/>
          </a:stretch>
        </p:blipFill>
        <p:spPr>
          <a:xfrm>
            <a:off x="409708" y="2438400"/>
            <a:ext cx="8324584" cy="3173378"/>
          </a:xfrm>
          <a:prstGeom prst="rect">
            <a:avLst/>
          </a:prstGeom>
        </p:spPr>
      </p:pic>
    </p:spTree>
    <p:extLst>
      <p:ext uri="{BB962C8B-B14F-4D97-AF65-F5344CB8AC3E}">
        <p14:creationId xmlns:p14="http://schemas.microsoft.com/office/powerpoint/2010/main" val="2477599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H-2A EXTENSIONS</a:t>
            </a:r>
            <a:endParaRPr lang="en-US" dirty="0"/>
          </a:p>
        </p:txBody>
      </p:sp>
      <p:sp>
        <p:nvSpPr>
          <p:cNvPr id="3" name="Content Placeholder 2"/>
          <p:cNvSpPr>
            <a:spLocks noGrp="1"/>
          </p:cNvSpPr>
          <p:nvPr>
            <p:ph idx="1"/>
          </p:nvPr>
        </p:nvSpPr>
        <p:spPr/>
        <p:txBody>
          <a:bodyPr>
            <a:normAutofit/>
          </a:bodyPr>
          <a:lstStyle/>
          <a:p>
            <a:r>
              <a:rPr lang="en-US" dirty="0"/>
              <a:t>If continuing employment with the new employer, the employee is eligible for a 240 day extension if the Form I-129 is pending </a:t>
            </a:r>
            <a:r>
              <a:rPr lang="en-US" i="1" dirty="0"/>
              <a:t>and </a:t>
            </a:r>
            <a:r>
              <a:rPr lang="en-US" dirty="0"/>
              <a:t>a new labor certification is received.</a:t>
            </a:r>
          </a:p>
        </p:txBody>
      </p:sp>
      <p:pic>
        <p:nvPicPr>
          <p:cNvPr id="6" name="Picture 5"/>
          <p:cNvPicPr>
            <a:picLocks noChangeAspect="1"/>
          </p:cNvPicPr>
          <p:nvPr/>
        </p:nvPicPr>
        <p:blipFill>
          <a:blip r:embed="rId3"/>
          <a:stretch>
            <a:fillRect/>
          </a:stretch>
        </p:blipFill>
        <p:spPr>
          <a:xfrm>
            <a:off x="342900" y="2825966"/>
            <a:ext cx="8458200" cy="3224314"/>
          </a:xfrm>
          <a:prstGeom prst="rect">
            <a:avLst/>
          </a:prstGeom>
        </p:spPr>
      </p:pic>
    </p:spTree>
    <p:extLst>
      <p:ext uri="{BB962C8B-B14F-4D97-AF65-F5344CB8AC3E}">
        <p14:creationId xmlns:p14="http://schemas.microsoft.com/office/powerpoint/2010/main" val="707539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F-1 STEM OPT EXTENSION</a:t>
            </a:r>
            <a:endParaRPr lang="en-US" dirty="0"/>
          </a:p>
        </p:txBody>
      </p:sp>
      <p:sp>
        <p:nvSpPr>
          <p:cNvPr id="6" name="Content Placeholder 2"/>
          <p:cNvSpPr>
            <a:spLocks noGrp="1"/>
          </p:cNvSpPr>
          <p:nvPr>
            <p:ph idx="1"/>
          </p:nvPr>
        </p:nvSpPr>
        <p:spPr>
          <a:xfrm>
            <a:off x="457200" y="1524000"/>
            <a:ext cx="8229600" cy="4419600"/>
          </a:xfrm>
        </p:spPr>
        <p:txBody>
          <a:bodyPr>
            <a:noAutofit/>
          </a:bodyPr>
          <a:lstStyle/>
          <a:p>
            <a:r>
              <a:rPr lang="en-US" dirty="0"/>
              <a:t>STEM degree holders may be eligible for a 24-month extension of their Optional Practical Training if certain conditions are met. Such employees may be eligible for a 180-day extension of their expired EAD.</a:t>
            </a:r>
          </a:p>
          <a:p>
            <a:r>
              <a:rPr lang="en-US" dirty="0"/>
              <a:t>Must </a:t>
            </a:r>
            <a:r>
              <a:rPr lang="en-US" dirty="0" err="1"/>
              <a:t>reverify</a:t>
            </a:r>
            <a:r>
              <a:rPr lang="en-US" dirty="0"/>
              <a:t> the employee at the end of the 180-day extension period.</a:t>
            </a:r>
          </a:p>
          <a:p>
            <a:r>
              <a:rPr lang="en-US" dirty="0"/>
              <a:t>The Form I-20 </a:t>
            </a:r>
            <a:r>
              <a:rPr lang="en-US" b="1" u="sng" dirty="0">
                <a:solidFill>
                  <a:srgbClr val="00B0F0"/>
                </a:solidFill>
              </a:rPr>
              <a:t>must</a:t>
            </a:r>
            <a:r>
              <a:rPr lang="en-US" dirty="0"/>
              <a:t> be complete – including employment status, type, start and end dates, and employer information. Form I-20 must be reviewed.</a:t>
            </a:r>
          </a:p>
          <a:p>
            <a:r>
              <a:rPr lang="en-US" dirty="0"/>
              <a:t>Must be in good standing with E-Verify prior to the employee onboarding.</a:t>
            </a:r>
          </a:p>
          <a:p>
            <a:r>
              <a:rPr lang="en-US" dirty="0"/>
              <a:t>Additional immigration-law requirements that should be discussed with immigration counsel prior to beginning the process of hiring.</a:t>
            </a:r>
          </a:p>
        </p:txBody>
      </p:sp>
    </p:spTree>
    <p:extLst>
      <p:ext uri="{BB962C8B-B14F-4D97-AF65-F5344CB8AC3E}">
        <p14:creationId xmlns:p14="http://schemas.microsoft.com/office/powerpoint/2010/main" val="439331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2887"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new </a:t>
            </a:r>
            <a:r>
              <a:rPr lang="en-US" dirty="0" smtClean="0"/>
              <a:t>employees</a:t>
            </a:r>
            <a:r>
              <a:rPr lang="en-US" dirty="0"/>
              <a:t>:</a:t>
            </a:r>
          </a:p>
        </p:txBody>
      </p:sp>
      <p:sp>
        <p:nvSpPr>
          <p:cNvPr id="8" name="Content Placeholder 2"/>
          <p:cNvSpPr txBox="1">
            <a:spLocks/>
          </p:cNvSpPr>
          <p:nvPr/>
        </p:nvSpPr>
        <p:spPr>
          <a:xfrm>
            <a:off x="4343400"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a:t>
            </a:r>
            <a:r>
              <a:rPr lang="en-US" dirty="0" smtClean="0"/>
              <a:t>existing employees:</a:t>
            </a:r>
            <a:endParaRPr lang="en-US" dirty="0"/>
          </a:p>
        </p:txBody>
      </p:sp>
      <p:sp>
        <p:nvSpPr>
          <p:cNvPr id="3" name="Title 2"/>
          <p:cNvSpPr>
            <a:spLocks noGrp="1"/>
          </p:cNvSpPr>
          <p:nvPr>
            <p:ph type="title"/>
          </p:nvPr>
        </p:nvSpPr>
        <p:spPr/>
        <p:txBody>
          <a:bodyPr/>
          <a:lstStyle/>
          <a:p>
            <a:r>
              <a:rPr lang="en-US" dirty="0" smtClean="0"/>
              <a:t>DOCUMENTING F-1 STEP OPT EXTENSION</a:t>
            </a:r>
            <a:endParaRPr lang="en-US" dirty="0"/>
          </a:p>
        </p:txBody>
      </p:sp>
      <p:pic>
        <p:nvPicPr>
          <p:cNvPr id="11" name="Picture 10"/>
          <p:cNvPicPr>
            <a:picLocks noChangeAspect="1"/>
          </p:cNvPicPr>
          <p:nvPr/>
        </p:nvPicPr>
        <p:blipFill>
          <a:blip r:embed="rId3"/>
          <a:stretch>
            <a:fillRect/>
          </a:stretch>
        </p:blipFill>
        <p:spPr>
          <a:xfrm>
            <a:off x="348408" y="2007870"/>
            <a:ext cx="3903757" cy="3299460"/>
          </a:xfrm>
          <a:prstGeom prst="rect">
            <a:avLst/>
          </a:prstGeom>
        </p:spPr>
      </p:pic>
      <p:pic>
        <p:nvPicPr>
          <p:cNvPr id="12" name="Picture 11"/>
          <p:cNvPicPr>
            <a:picLocks noChangeAspect="1"/>
          </p:cNvPicPr>
          <p:nvPr/>
        </p:nvPicPr>
        <p:blipFill>
          <a:blip r:embed="rId4"/>
          <a:stretch>
            <a:fillRect/>
          </a:stretch>
        </p:blipFill>
        <p:spPr>
          <a:xfrm>
            <a:off x="4890569" y="2007870"/>
            <a:ext cx="3462109" cy="3299460"/>
          </a:xfrm>
          <a:prstGeom prst="rect">
            <a:avLst/>
          </a:prstGeom>
        </p:spPr>
      </p:pic>
    </p:spTree>
    <p:extLst>
      <p:ext uri="{BB962C8B-B14F-4D97-AF65-F5344CB8AC3E}">
        <p14:creationId xmlns:p14="http://schemas.microsoft.com/office/powerpoint/2010/main" val="1674611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AGENDA</a:t>
            </a:r>
            <a:endParaRPr lang="en-US" dirty="0"/>
          </a:p>
        </p:txBody>
      </p:sp>
      <p:sp>
        <p:nvSpPr>
          <p:cNvPr id="3" name="Content Placeholder 2"/>
          <p:cNvSpPr>
            <a:spLocks noGrp="1"/>
          </p:cNvSpPr>
          <p:nvPr>
            <p:ph idx="1"/>
          </p:nvPr>
        </p:nvSpPr>
        <p:spPr>
          <a:xfrm>
            <a:off x="609600" y="1676400"/>
            <a:ext cx="6781800" cy="1524000"/>
          </a:xfrm>
        </p:spPr>
        <p:txBody>
          <a:bodyPr>
            <a:normAutofit fontScale="25000" lnSpcReduction="20000"/>
          </a:bodyPr>
          <a:lstStyle/>
          <a:p>
            <a:r>
              <a:rPr lang="en-US" sz="8000" dirty="0" smtClean="0"/>
              <a:t>Session I – Overview of Form I-9</a:t>
            </a:r>
          </a:p>
          <a:p>
            <a:r>
              <a:rPr lang="en-US" sz="8000" b="1" dirty="0" smtClean="0">
                <a:solidFill>
                  <a:srgbClr val="00B0F0"/>
                </a:solidFill>
              </a:rPr>
              <a:t>Session II – Advanced Form I-9 Issues</a:t>
            </a:r>
          </a:p>
          <a:p>
            <a:r>
              <a:rPr lang="en-US" sz="8000" dirty="0" smtClean="0"/>
              <a:t>Session III – Handling the Form I-9 Audit</a:t>
            </a:r>
          </a:p>
          <a:p>
            <a:r>
              <a:rPr lang="en-US" sz="8000" dirty="0" smtClean="0"/>
              <a:t>Session IV – Overview of the E-Verify Program</a:t>
            </a:r>
          </a:p>
          <a:p>
            <a:endParaRPr lang="en-US" sz="4900" dirty="0"/>
          </a:p>
          <a:p>
            <a:endParaRPr lang="en-US" sz="4900" dirty="0" smtClean="0"/>
          </a:p>
          <a:p>
            <a:endParaRPr lang="en-US" dirty="0"/>
          </a:p>
        </p:txBody>
      </p:sp>
      <p:sp>
        <p:nvSpPr>
          <p:cNvPr id="5" name="Content Placeholder 2"/>
          <p:cNvSpPr txBox="1">
            <a:spLocks/>
          </p:cNvSpPr>
          <p:nvPr/>
        </p:nvSpPr>
        <p:spPr>
          <a:xfrm>
            <a:off x="321873" y="5733802"/>
            <a:ext cx="6019800" cy="657101"/>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rPr>
              <a:t>This webinar is designed solely for informational purposes, and should not be inferred or understood as legal advice or binding case law, nor shared with any third parties. Persons in need of legal assistance should seek the advice of competent legal counsel. </a:t>
            </a:r>
          </a:p>
          <a:p>
            <a:endParaRPr lang="en-US" sz="1050" dirty="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endParaRPr lang="en-US" sz="1050" dirty="0" smtClean="0">
              <a:solidFill>
                <a:schemeClr val="tx1">
                  <a:lumMod val="50000"/>
                  <a:lumOff val="50000"/>
                </a:schemeClr>
              </a:solidFill>
            </a:endParaRPr>
          </a:p>
          <a:p>
            <a:pPr marL="0" indent="0">
              <a:buNone/>
            </a:pPr>
            <a:endParaRPr lang="en-US" sz="1050" dirty="0" smtClean="0">
              <a:solidFill>
                <a:schemeClr val="tx1">
                  <a:lumMod val="50000"/>
                  <a:lumOff val="50000"/>
                </a:schemeClr>
              </a:solidFill>
            </a:endParaRPr>
          </a:p>
          <a:p>
            <a:endParaRPr lang="en-US" sz="1050" dirty="0">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971800"/>
            <a:ext cx="2933700" cy="2600325"/>
          </a:xfrm>
          <a:prstGeom prst="rect">
            <a:avLst/>
          </a:prstGeom>
        </p:spPr>
      </p:pic>
    </p:spTree>
    <p:extLst>
      <p:ext uri="{BB962C8B-B14F-4D97-AF65-F5344CB8AC3E}">
        <p14:creationId xmlns:p14="http://schemas.microsoft.com/office/powerpoint/2010/main" val="2324457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CAP-GAP EXTENSIONS</a:t>
            </a:r>
            <a:endParaRPr lang="en-US" dirty="0"/>
          </a:p>
        </p:txBody>
      </p:sp>
      <p:sp>
        <p:nvSpPr>
          <p:cNvPr id="6" name="Content Placeholder 2"/>
          <p:cNvSpPr>
            <a:spLocks noGrp="1"/>
          </p:cNvSpPr>
          <p:nvPr>
            <p:ph idx="1"/>
          </p:nvPr>
        </p:nvSpPr>
        <p:spPr>
          <a:xfrm>
            <a:off x="457200" y="1524000"/>
            <a:ext cx="8229600" cy="4419600"/>
          </a:xfrm>
        </p:spPr>
        <p:txBody>
          <a:bodyPr>
            <a:noAutofit/>
          </a:bodyPr>
          <a:lstStyle/>
          <a:p>
            <a:r>
              <a:rPr lang="en-US" dirty="0"/>
              <a:t>Cap-Gap refers to the period between the time an F-1 student’s status would ordinarily end and their H-1B status commences.</a:t>
            </a:r>
          </a:p>
          <a:p>
            <a:pPr lvl="1"/>
            <a:r>
              <a:rPr lang="en-US" dirty="0"/>
              <a:t>Typically the spring/summer and always October 1</a:t>
            </a:r>
          </a:p>
          <a:p>
            <a:r>
              <a:rPr lang="en-US" dirty="0"/>
              <a:t>If currently participating in post-completion OPT, the filing of the Form I-129 results in an extension of </a:t>
            </a:r>
            <a:r>
              <a:rPr lang="en-US" b="1" i="1" dirty="0">
                <a:solidFill>
                  <a:srgbClr val="00B0F0"/>
                </a:solidFill>
              </a:rPr>
              <a:t>stay</a:t>
            </a:r>
            <a:r>
              <a:rPr lang="en-US" i="1" dirty="0"/>
              <a:t> </a:t>
            </a:r>
            <a:r>
              <a:rPr lang="en-US" dirty="0"/>
              <a:t>and </a:t>
            </a:r>
            <a:r>
              <a:rPr lang="en-US" b="1" i="1" dirty="0">
                <a:solidFill>
                  <a:srgbClr val="00B0F0"/>
                </a:solidFill>
              </a:rPr>
              <a:t>work authorization</a:t>
            </a:r>
            <a:r>
              <a:rPr lang="en-US" dirty="0"/>
              <a:t>.</a:t>
            </a:r>
          </a:p>
          <a:p>
            <a:r>
              <a:rPr lang="en-US" dirty="0"/>
              <a:t>Requirements:</a:t>
            </a:r>
          </a:p>
          <a:p>
            <a:pPr lvl="1"/>
            <a:r>
              <a:rPr lang="en-US" dirty="0"/>
              <a:t>Currently participating in post-completion OPT; </a:t>
            </a:r>
          </a:p>
          <a:p>
            <a:pPr lvl="1"/>
            <a:r>
              <a:rPr lang="en-US" dirty="0"/>
              <a:t>Timely file a petition to change the student’s status to H-1B; and </a:t>
            </a:r>
          </a:p>
          <a:p>
            <a:pPr lvl="1"/>
            <a:r>
              <a:rPr lang="en-US" dirty="0"/>
              <a:t>Employment start date is October 1 of the year you filed the H-1B petition.</a:t>
            </a:r>
          </a:p>
        </p:txBody>
      </p:sp>
      <p:pic>
        <p:nvPicPr>
          <p:cNvPr id="3" name="Picture 2"/>
          <p:cNvPicPr>
            <a:picLocks noChangeAspect="1"/>
          </p:cNvPicPr>
          <p:nvPr/>
        </p:nvPicPr>
        <p:blipFill>
          <a:blip r:embed="rId3"/>
          <a:stretch>
            <a:fillRect/>
          </a:stretch>
        </p:blipFill>
        <p:spPr>
          <a:xfrm>
            <a:off x="1295401" y="4572000"/>
            <a:ext cx="3352800" cy="1900546"/>
          </a:xfrm>
          <a:prstGeom prst="rect">
            <a:avLst/>
          </a:prstGeom>
        </p:spPr>
      </p:pic>
    </p:spTree>
    <p:extLst>
      <p:ext uri="{BB962C8B-B14F-4D97-AF65-F5344CB8AC3E}">
        <p14:creationId xmlns:p14="http://schemas.microsoft.com/office/powerpoint/2010/main" val="3108285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2887"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new </a:t>
            </a:r>
            <a:r>
              <a:rPr lang="en-US" dirty="0" smtClean="0"/>
              <a:t>employees:</a:t>
            </a:r>
          </a:p>
          <a:p>
            <a:pPr lvl="1"/>
            <a:r>
              <a:rPr lang="en-US" dirty="0"/>
              <a:t>Select “alien authorized to work until” and enter September 30 of the year the petition was filed as the expiration date</a:t>
            </a:r>
          </a:p>
          <a:p>
            <a:pPr lvl="1"/>
            <a:endParaRPr lang="en-US" dirty="0"/>
          </a:p>
        </p:txBody>
      </p:sp>
      <p:sp>
        <p:nvSpPr>
          <p:cNvPr id="8" name="Content Placeholder 2"/>
          <p:cNvSpPr txBox="1">
            <a:spLocks/>
          </p:cNvSpPr>
          <p:nvPr/>
        </p:nvSpPr>
        <p:spPr>
          <a:xfrm>
            <a:off x="4343400" y="14478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 </a:t>
            </a:r>
            <a:r>
              <a:rPr lang="en-US" dirty="0" smtClean="0"/>
              <a:t>existing employees:</a:t>
            </a:r>
            <a:endParaRPr lang="en-US" dirty="0"/>
          </a:p>
        </p:txBody>
      </p:sp>
      <p:sp>
        <p:nvSpPr>
          <p:cNvPr id="3" name="Title 2"/>
          <p:cNvSpPr>
            <a:spLocks noGrp="1"/>
          </p:cNvSpPr>
          <p:nvPr>
            <p:ph type="title"/>
          </p:nvPr>
        </p:nvSpPr>
        <p:spPr/>
        <p:txBody>
          <a:bodyPr/>
          <a:lstStyle/>
          <a:p>
            <a:r>
              <a:rPr lang="en-US" dirty="0" smtClean="0"/>
              <a:t>DOCUMENTING THE CAP-GAP EXTENSION</a:t>
            </a:r>
            <a:endParaRPr lang="en-US" dirty="0"/>
          </a:p>
        </p:txBody>
      </p:sp>
      <p:pic>
        <p:nvPicPr>
          <p:cNvPr id="9" name="Picture 8"/>
          <p:cNvPicPr>
            <a:picLocks noChangeAspect="1"/>
          </p:cNvPicPr>
          <p:nvPr/>
        </p:nvPicPr>
        <p:blipFill>
          <a:blip r:embed="rId3"/>
          <a:stretch>
            <a:fillRect/>
          </a:stretch>
        </p:blipFill>
        <p:spPr>
          <a:xfrm>
            <a:off x="706577" y="3166961"/>
            <a:ext cx="3651110" cy="3057525"/>
          </a:xfrm>
          <a:prstGeom prst="rect">
            <a:avLst/>
          </a:prstGeom>
        </p:spPr>
      </p:pic>
      <p:pic>
        <p:nvPicPr>
          <p:cNvPr id="10" name="Picture 9"/>
          <p:cNvPicPr>
            <a:picLocks noChangeAspect="1"/>
          </p:cNvPicPr>
          <p:nvPr/>
        </p:nvPicPr>
        <p:blipFill>
          <a:blip r:embed="rId4"/>
          <a:stretch>
            <a:fillRect/>
          </a:stretch>
        </p:blipFill>
        <p:spPr>
          <a:xfrm>
            <a:off x="4821377" y="2133600"/>
            <a:ext cx="3508785" cy="3190875"/>
          </a:xfrm>
          <a:prstGeom prst="rect">
            <a:avLst/>
          </a:prstGeom>
        </p:spPr>
      </p:pic>
    </p:spTree>
    <p:extLst>
      <p:ext uri="{BB962C8B-B14F-4D97-AF65-F5344CB8AC3E}">
        <p14:creationId xmlns:p14="http://schemas.microsoft.com/office/powerpoint/2010/main" val="378261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6248400" y="5486400"/>
            <a:ext cx="2590800" cy="8382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REVERIFYING THE CAP-GAP EMPLOYEE</a:t>
            </a:r>
            <a:endParaRPr lang="en-US" dirty="0"/>
          </a:p>
        </p:txBody>
      </p:sp>
      <p:sp>
        <p:nvSpPr>
          <p:cNvPr id="3" name="Content Placeholder 2"/>
          <p:cNvSpPr>
            <a:spLocks noGrp="1"/>
          </p:cNvSpPr>
          <p:nvPr>
            <p:ph idx="1"/>
          </p:nvPr>
        </p:nvSpPr>
        <p:spPr/>
        <p:txBody>
          <a:bodyPr>
            <a:normAutofit/>
          </a:bodyPr>
          <a:lstStyle/>
          <a:p>
            <a:r>
              <a:rPr lang="en-US" dirty="0"/>
              <a:t>You must </a:t>
            </a:r>
            <a:r>
              <a:rPr lang="en-US" dirty="0" err="1"/>
              <a:t>reverify</a:t>
            </a:r>
            <a:r>
              <a:rPr lang="en-US" dirty="0"/>
              <a:t> the employment authorization by September 30.</a:t>
            </a:r>
          </a:p>
          <a:p>
            <a:r>
              <a:rPr lang="en-US" dirty="0"/>
              <a:t>Most times, the employee will produce the Form I-797 with the attached Form I-94 and Foreign Passport.</a:t>
            </a:r>
          </a:p>
          <a:p>
            <a:r>
              <a:rPr lang="en-US" dirty="0"/>
              <a:t>Enter the Form I-94 information – Document Title; Number; and Expiration Date in Section 3 of Form I-9.</a:t>
            </a:r>
          </a:p>
        </p:txBody>
      </p:sp>
      <p:pic>
        <p:nvPicPr>
          <p:cNvPr id="8" name="Picture 7"/>
          <p:cNvPicPr>
            <a:picLocks noChangeAspect="1"/>
          </p:cNvPicPr>
          <p:nvPr/>
        </p:nvPicPr>
        <p:blipFill rotWithShape="1">
          <a:blip r:embed="rId3"/>
          <a:srcRect b="20752"/>
          <a:stretch/>
        </p:blipFill>
        <p:spPr>
          <a:xfrm>
            <a:off x="506611" y="3466758"/>
            <a:ext cx="8130779" cy="2622676"/>
          </a:xfrm>
          <a:prstGeom prst="rect">
            <a:avLst/>
          </a:prstGeom>
        </p:spPr>
      </p:pic>
      <p:sp>
        <p:nvSpPr>
          <p:cNvPr id="9" name="TextBox 8"/>
          <p:cNvSpPr txBox="1"/>
          <p:nvPr/>
        </p:nvSpPr>
        <p:spPr>
          <a:xfrm>
            <a:off x="3581400" y="5347900"/>
            <a:ext cx="1151792" cy="276999"/>
          </a:xfrm>
          <a:prstGeom prst="rect">
            <a:avLst/>
          </a:prstGeom>
          <a:noFill/>
        </p:spPr>
        <p:txBody>
          <a:bodyPr wrap="square" rtlCol="0">
            <a:spAutoFit/>
          </a:bodyPr>
          <a:lstStyle/>
          <a:p>
            <a:r>
              <a:rPr lang="en-US" sz="1200" dirty="0" smtClean="0"/>
              <a:t>09/26/2021</a:t>
            </a:r>
            <a:endParaRPr lang="en-US" sz="1200" dirty="0"/>
          </a:p>
        </p:txBody>
      </p:sp>
    </p:spTree>
    <p:extLst>
      <p:ext uri="{BB962C8B-B14F-4D97-AF65-F5344CB8AC3E}">
        <p14:creationId xmlns:p14="http://schemas.microsoft.com/office/powerpoint/2010/main" val="1159585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ACCIDENTS HAPPEN: CORRECTING FORM I-9</a:t>
            </a:r>
            <a:endParaRPr lang="en-US" dirty="0"/>
          </a:p>
        </p:txBody>
      </p:sp>
      <p:sp>
        <p:nvSpPr>
          <p:cNvPr id="6" name="Content Placeholder 2"/>
          <p:cNvSpPr>
            <a:spLocks noGrp="1"/>
          </p:cNvSpPr>
          <p:nvPr>
            <p:ph idx="1"/>
          </p:nvPr>
        </p:nvSpPr>
        <p:spPr>
          <a:xfrm>
            <a:off x="457200" y="1524000"/>
            <a:ext cx="5029200" cy="4419600"/>
          </a:xfrm>
        </p:spPr>
        <p:txBody>
          <a:bodyPr>
            <a:noAutofit/>
          </a:bodyPr>
          <a:lstStyle/>
          <a:p>
            <a:r>
              <a:rPr lang="en-US" dirty="0"/>
              <a:t>According to USCIS, 76% of Forms I-9 are defective or have some sort of error.</a:t>
            </a:r>
          </a:p>
          <a:p>
            <a:r>
              <a:rPr lang="en-US" dirty="0"/>
              <a:t>Common errors:</a:t>
            </a:r>
          </a:p>
          <a:p>
            <a:pPr lvl="1"/>
            <a:r>
              <a:rPr lang="en-US" dirty="0"/>
              <a:t>Not timely completing the Form;</a:t>
            </a:r>
          </a:p>
          <a:p>
            <a:pPr lvl="1"/>
            <a:r>
              <a:rPr lang="en-US" dirty="0"/>
              <a:t>Examining incorrect documents (two list B or C documents);</a:t>
            </a:r>
          </a:p>
          <a:p>
            <a:pPr lvl="1"/>
            <a:r>
              <a:rPr lang="en-US" dirty="0"/>
              <a:t>Transcription errors; </a:t>
            </a:r>
          </a:p>
          <a:p>
            <a:pPr lvl="1"/>
            <a:r>
              <a:rPr lang="en-US" dirty="0"/>
              <a:t>Lack of signatures.</a:t>
            </a:r>
          </a:p>
        </p:txBody>
      </p:sp>
      <p:pic>
        <p:nvPicPr>
          <p:cNvPr id="1026" name="Picture 2" descr="Watt 🌿 on Twitter: &amp;quot;that little girl drawing while crying pic  https://t.co/Fmq9mcjW7a&amp;quot;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133600"/>
            <a:ext cx="3323048" cy="284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904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HAPPEN: CORRECTING FORM I-9</a:t>
            </a:r>
          </a:p>
        </p:txBody>
      </p:sp>
      <p:sp>
        <p:nvSpPr>
          <p:cNvPr id="6" name="Content Placeholder 2"/>
          <p:cNvSpPr>
            <a:spLocks noGrp="1"/>
          </p:cNvSpPr>
          <p:nvPr>
            <p:ph idx="1"/>
          </p:nvPr>
        </p:nvSpPr>
        <p:spPr>
          <a:xfrm>
            <a:off x="457200" y="1524000"/>
            <a:ext cx="8534400" cy="4419600"/>
          </a:xfrm>
        </p:spPr>
        <p:txBody>
          <a:bodyPr>
            <a:noAutofit/>
          </a:bodyPr>
          <a:lstStyle/>
          <a:p>
            <a:r>
              <a:rPr lang="en-US" sz="2800" dirty="0"/>
              <a:t>What are some causes of Form I-9 </a:t>
            </a:r>
            <a:r>
              <a:rPr lang="en-US" sz="2800" dirty="0" smtClean="0"/>
              <a:t>errors?</a:t>
            </a:r>
            <a:endParaRPr lang="en-US" sz="2800" dirty="0"/>
          </a:p>
          <a:p>
            <a:pPr lvl="1"/>
            <a:r>
              <a:rPr lang="en-US" sz="2400" dirty="0"/>
              <a:t>Lack of training; </a:t>
            </a:r>
          </a:p>
          <a:p>
            <a:pPr lvl="1"/>
            <a:r>
              <a:rPr lang="en-US" sz="2400" dirty="0"/>
              <a:t>Lack of infrastructure; </a:t>
            </a:r>
          </a:p>
          <a:p>
            <a:pPr lvl="1"/>
            <a:r>
              <a:rPr lang="en-US" sz="2400" dirty="0"/>
              <a:t>Lack of diligence; </a:t>
            </a:r>
          </a:p>
          <a:p>
            <a:pPr lvl="1"/>
            <a:r>
              <a:rPr lang="en-US" sz="2400" dirty="0"/>
              <a:t>Uncooperative employees</a:t>
            </a:r>
            <a:r>
              <a:rPr lang="en-US" sz="2400" dirty="0" smtClean="0"/>
              <a:t>.</a:t>
            </a:r>
            <a:endParaRPr lang="en-US" sz="2400" dirty="0"/>
          </a:p>
        </p:txBody>
      </p:sp>
      <p:pic>
        <p:nvPicPr>
          <p:cNvPr id="4" name="Picture 3"/>
          <p:cNvPicPr>
            <a:picLocks noChangeAspect="1"/>
          </p:cNvPicPr>
          <p:nvPr/>
        </p:nvPicPr>
        <p:blipFill>
          <a:blip r:embed="rId3"/>
          <a:stretch>
            <a:fillRect/>
          </a:stretch>
        </p:blipFill>
        <p:spPr>
          <a:xfrm>
            <a:off x="4721166" y="2133600"/>
            <a:ext cx="3845884" cy="3276600"/>
          </a:xfrm>
          <a:prstGeom prst="rect">
            <a:avLst/>
          </a:prstGeom>
        </p:spPr>
      </p:pic>
    </p:spTree>
    <p:extLst>
      <p:ext uri="{BB962C8B-B14F-4D97-AF65-F5344CB8AC3E}">
        <p14:creationId xmlns:p14="http://schemas.microsoft.com/office/powerpoint/2010/main" val="2920267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HAPPEN: </a:t>
            </a:r>
            <a:r>
              <a:rPr lang="en-US" dirty="0" smtClean="0"/>
              <a:t>CORRECTING SECTION 1</a:t>
            </a:r>
            <a:endParaRPr lang="en-US" dirty="0"/>
          </a:p>
        </p:txBody>
      </p:sp>
      <p:sp>
        <p:nvSpPr>
          <p:cNvPr id="6" name="Content Placeholder 2"/>
          <p:cNvSpPr>
            <a:spLocks noGrp="1"/>
          </p:cNvSpPr>
          <p:nvPr>
            <p:ph idx="1"/>
          </p:nvPr>
        </p:nvSpPr>
        <p:spPr>
          <a:xfrm>
            <a:off x="457200" y="1524000"/>
            <a:ext cx="8534400" cy="4419600"/>
          </a:xfrm>
        </p:spPr>
        <p:txBody>
          <a:bodyPr>
            <a:noAutofit/>
          </a:bodyPr>
          <a:lstStyle/>
          <a:p>
            <a:r>
              <a:rPr lang="en-US" sz="2400" dirty="0"/>
              <a:t>Correcting Section 1 of Form I-9</a:t>
            </a:r>
          </a:p>
          <a:p>
            <a:pPr lvl="1"/>
            <a:r>
              <a:rPr lang="en-US" sz="2000" dirty="0"/>
              <a:t>Employee must make the correction by:</a:t>
            </a:r>
          </a:p>
          <a:p>
            <a:pPr lvl="2"/>
            <a:r>
              <a:rPr lang="en-US" sz="1800" dirty="0"/>
              <a:t>Drawing a line through the incorrect information;</a:t>
            </a:r>
          </a:p>
          <a:p>
            <a:pPr lvl="2"/>
            <a:r>
              <a:rPr lang="en-US" sz="1800" dirty="0"/>
              <a:t>Entering the correct or omitted information; and </a:t>
            </a:r>
          </a:p>
          <a:p>
            <a:pPr lvl="2"/>
            <a:r>
              <a:rPr lang="en-US" sz="1800" dirty="0"/>
              <a:t>Initialing and dating the correction or omitted information. </a:t>
            </a:r>
          </a:p>
          <a:p>
            <a:r>
              <a:rPr lang="en-US" sz="2400" dirty="0"/>
              <a:t>An employee can use a preparer/translator, but the preparer/translator should also initial and date the correction and (if the employee did not previously use a preparer/translator, the preparer/translator must fill out the appropriate boxes in Section 1).</a:t>
            </a:r>
          </a:p>
        </p:txBody>
      </p:sp>
      <p:pic>
        <p:nvPicPr>
          <p:cNvPr id="3" name="Picture 2"/>
          <p:cNvPicPr>
            <a:picLocks noChangeAspect="1"/>
          </p:cNvPicPr>
          <p:nvPr/>
        </p:nvPicPr>
        <p:blipFill>
          <a:blip r:embed="rId3"/>
          <a:stretch>
            <a:fillRect/>
          </a:stretch>
        </p:blipFill>
        <p:spPr>
          <a:xfrm>
            <a:off x="6705600" y="1524000"/>
            <a:ext cx="2136833" cy="1524132"/>
          </a:xfrm>
          <a:prstGeom prst="rect">
            <a:avLst/>
          </a:prstGeom>
        </p:spPr>
      </p:pic>
    </p:spTree>
    <p:extLst>
      <p:ext uri="{BB962C8B-B14F-4D97-AF65-F5344CB8AC3E}">
        <p14:creationId xmlns:p14="http://schemas.microsoft.com/office/powerpoint/2010/main" val="4214861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HAPPEN: </a:t>
            </a:r>
            <a:r>
              <a:rPr lang="en-US" dirty="0" smtClean="0"/>
              <a:t>CORRECTING SECTION 2</a:t>
            </a:r>
            <a:endParaRPr lang="en-US" dirty="0"/>
          </a:p>
        </p:txBody>
      </p:sp>
      <p:sp>
        <p:nvSpPr>
          <p:cNvPr id="6" name="Content Placeholder 2"/>
          <p:cNvSpPr>
            <a:spLocks noGrp="1"/>
          </p:cNvSpPr>
          <p:nvPr>
            <p:ph idx="1"/>
          </p:nvPr>
        </p:nvSpPr>
        <p:spPr>
          <a:xfrm>
            <a:off x="457200" y="1524000"/>
            <a:ext cx="8305800" cy="4419600"/>
          </a:xfrm>
        </p:spPr>
        <p:txBody>
          <a:bodyPr>
            <a:noAutofit/>
          </a:bodyPr>
          <a:lstStyle/>
          <a:p>
            <a:r>
              <a:rPr lang="en-US" sz="2400" dirty="0"/>
              <a:t>Only the employer may correct errors in Sections 2 or 3 of Form I-9.</a:t>
            </a:r>
          </a:p>
          <a:p>
            <a:r>
              <a:rPr lang="en-US" sz="2400" dirty="0"/>
              <a:t>Same three-step process as correcting Section 1.</a:t>
            </a:r>
          </a:p>
          <a:p>
            <a:r>
              <a:rPr lang="en-US" sz="2400" dirty="0"/>
              <a:t>If there are multiple corrections to be made, the employer may redo the defective Sections on a new Form I-9, attaching an explanatory memorandum explaining the reason a new Form I-9 was completed.</a:t>
            </a:r>
          </a:p>
          <a:p>
            <a:r>
              <a:rPr lang="en-US" sz="2400" dirty="0"/>
              <a:t>If using a new Form I-9, ensure it is the current version.</a:t>
            </a:r>
          </a:p>
        </p:txBody>
      </p:sp>
    </p:spTree>
    <p:extLst>
      <p:ext uri="{BB962C8B-B14F-4D97-AF65-F5344CB8AC3E}">
        <p14:creationId xmlns:p14="http://schemas.microsoft.com/office/powerpoint/2010/main" val="2631252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HAPPEN: </a:t>
            </a:r>
            <a:r>
              <a:rPr lang="en-US" dirty="0" smtClean="0"/>
              <a:t>GENERAL TIPS</a:t>
            </a:r>
            <a:endParaRPr lang="en-US" dirty="0"/>
          </a:p>
        </p:txBody>
      </p:sp>
      <p:sp>
        <p:nvSpPr>
          <p:cNvPr id="6" name="Content Placeholder 2"/>
          <p:cNvSpPr>
            <a:spLocks noGrp="1"/>
          </p:cNvSpPr>
          <p:nvPr>
            <p:ph idx="1"/>
          </p:nvPr>
        </p:nvSpPr>
        <p:spPr>
          <a:xfrm>
            <a:off x="457200" y="1524000"/>
            <a:ext cx="8305800" cy="4419600"/>
          </a:xfrm>
        </p:spPr>
        <p:txBody>
          <a:bodyPr>
            <a:noAutofit/>
          </a:bodyPr>
          <a:lstStyle/>
          <a:p>
            <a:r>
              <a:rPr lang="en-US" dirty="0"/>
              <a:t>Never conceal any errors or omissions by erasing text or using correction fluid.</a:t>
            </a:r>
          </a:p>
          <a:p>
            <a:r>
              <a:rPr lang="en-US" dirty="0"/>
              <a:t>Never backdate a Form I-9.</a:t>
            </a:r>
          </a:p>
          <a:p>
            <a:r>
              <a:rPr lang="en-US" dirty="0"/>
              <a:t>If the wrong version of the Form I-9 was used, print and sign a current version and staple it to the defective Form I-9 and attach an explanatory memorandum.</a:t>
            </a:r>
          </a:p>
          <a:p>
            <a:r>
              <a:rPr lang="en-US" dirty="0"/>
              <a:t>If you find that incorrect documentation was used on a prior Form I-9, you must complete a new Form I-9, asking the employee to present acceptable documentation.</a:t>
            </a:r>
          </a:p>
          <a:p>
            <a:r>
              <a:rPr lang="en-US" dirty="0"/>
              <a:t>If upon review, you conclude that a document does not appear to be genuine or relate to the person who presented it, you should address this with the employee and provide the employee with an opportunity to present different documents.</a:t>
            </a:r>
          </a:p>
        </p:txBody>
      </p:sp>
    </p:spTree>
    <p:extLst>
      <p:ext uri="{BB962C8B-B14F-4D97-AF65-F5344CB8AC3E}">
        <p14:creationId xmlns:p14="http://schemas.microsoft.com/office/powerpoint/2010/main" val="1206828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STAFFING FIRMS</a:t>
            </a:r>
            <a:endParaRPr lang="en-US" dirty="0"/>
          </a:p>
        </p:txBody>
      </p:sp>
      <p:sp>
        <p:nvSpPr>
          <p:cNvPr id="3" name="Content Placeholder 2"/>
          <p:cNvSpPr>
            <a:spLocks noGrp="1"/>
          </p:cNvSpPr>
          <p:nvPr>
            <p:ph idx="1"/>
          </p:nvPr>
        </p:nvSpPr>
        <p:spPr/>
        <p:txBody>
          <a:bodyPr/>
          <a:lstStyle/>
          <a:p>
            <a:r>
              <a:rPr lang="en-US" dirty="0" smtClean="0"/>
              <a:t>Staffing firms are required to either complete Form I-9 themselves </a:t>
            </a:r>
            <a:r>
              <a:rPr lang="en-US" i="1" dirty="0" smtClean="0"/>
              <a:t>or </a:t>
            </a:r>
            <a:r>
              <a:rPr lang="en-US" dirty="0" smtClean="0"/>
              <a:t>delegate it to their client (the ultimate employer). </a:t>
            </a:r>
          </a:p>
          <a:p>
            <a:pPr lvl="1"/>
            <a:r>
              <a:rPr lang="en-US" dirty="0" smtClean="0"/>
              <a:t>If delegated to the ultimate employer, employer must furnish the staffing agency with a photocopy of the </a:t>
            </a:r>
            <a:r>
              <a:rPr lang="en-US" smtClean="0"/>
              <a:t>completed Form I-9.</a:t>
            </a:r>
            <a:endParaRPr lang="en-US" dirty="0" smtClean="0"/>
          </a:p>
          <a:p>
            <a:r>
              <a:rPr lang="en-US" dirty="0" smtClean="0"/>
              <a:t>Failure to understand who is to complete the Form I-9 can lead to costly fines and/or worksite enforcement actions which result in the workforce being detained by ICE.</a:t>
            </a:r>
          </a:p>
          <a:p>
            <a:endParaRPr lang="en-US" dirty="0"/>
          </a:p>
        </p:txBody>
      </p:sp>
    </p:spTree>
    <p:extLst>
      <p:ext uri="{BB962C8B-B14F-4D97-AF65-F5344CB8AC3E}">
        <p14:creationId xmlns:p14="http://schemas.microsoft.com/office/powerpoint/2010/main" val="26288062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TRUESCREEN HELP YOU?</a:t>
            </a:r>
            <a:endParaRPr lang="en-US" dirty="0"/>
          </a:p>
        </p:txBody>
      </p:sp>
      <p:sp>
        <p:nvSpPr>
          <p:cNvPr id="6" name="Content Placeholder 2"/>
          <p:cNvSpPr>
            <a:spLocks noGrp="1"/>
          </p:cNvSpPr>
          <p:nvPr>
            <p:ph idx="1"/>
          </p:nvPr>
        </p:nvSpPr>
        <p:spPr>
          <a:xfrm>
            <a:off x="457200" y="1524000"/>
            <a:ext cx="8305800" cy="4419600"/>
          </a:xfrm>
        </p:spPr>
        <p:txBody>
          <a:bodyPr>
            <a:noAutofit/>
          </a:bodyPr>
          <a:lstStyle/>
          <a:p>
            <a:r>
              <a:rPr lang="en-US" sz="2400" dirty="0"/>
              <a:t>Digitizing and indexing of historical Forms I-9; </a:t>
            </a:r>
          </a:p>
          <a:p>
            <a:r>
              <a:rPr lang="en-US" sz="2400" dirty="0"/>
              <a:t>Auditing and remediation services; </a:t>
            </a:r>
          </a:p>
          <a:p>
            <a:r>
              <a:rPr lang="en-US" sz="2400" dirty="0"/>
              <a:t>Remote completion of Section 2 of Form I-9; </a:t>
            </a:r>
          </a:p>
          <a:p>
            <a:r>
              <a:rPr lang="en-US" sz="2400" dirty="0"/>
              <a:t>I-9 Management tool that allows a user to monitor the status of Form I-9</a:t>
            </a:r>
          </a:p>
          <a:p>
            <a:pPr lvl="1"/>
            <a:r>
              <a:rPr lang="en-US" sz="2000" dirty="0"/>
              <a:t>Completion status, hire date, etc. – completely customizable. </a:t>
            </a:r>
          </a:p>
          <a:p>
            <a:pPr lvl="1"/>
            <a:r>
              <a:rPr lang="en-US" sz="2000" dirty="0"/>
              <a:t>Customizable reverification alerts.</a:t>
            </a:r>
          </a:p>
        </p:txBody>
      </p:sp>
    </p:spTree>
    <p:extLst>
      <p:ext uri="{BB962C8B-B14F-4D97-AF65-F5344CB8AC3E}">
        <p14:creationId xmlns:p14="http://schemas.microsoft.com/office/powerpoint/2010/main" val="2627847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Content Placeholder 2"/>
          <p:cNvSpPr>
            <a:spLocks noGrp="1"/>
          </p:cNvSpPr>
          <p:nvPr>
            <p:ph idx="1"/>
          </p:nvPr>
        </p:nvSpPr>
        <p:spPr>
          <a:xfrm>
            <a:off x="457200" y="1600200"/>
            <a:ext cx="5562600" cy="4419600"/>
          </a:xfrm>
        </p:spPr>
        <p:txBody>
          <a:bodyPr/>
          <a:lstStyle/>
          <a:p>
            <a:r>
              <a:rPr lang="en-US" dirty="0" smtClean="0"/>
              <a:t>How to document a rehire</a:t>
            </a:r>
          </a:p>
          <a:p>
            <a:r>
              <a:rPr lang="en-US" dirty="0" smtClean="0"/>
              <a:t>When and how to document an extension of work authorization</a:t>
            </a:r>
          </a:p>
          <a:p>
            <a:r>
              <a:rPr lang="en-US" dirty="0" smtClean="0"/>
              <a:t>When and how to complete a reverification in Section 3 of Form I-9</a:t>
            </a:r>
          </a:p>
          <a:p>
            <a:r>
              <a:rPr lang="en-US" dirty="0" smtClean="0"/>
              <a:t>How to correctly document the employment eligibility of an H-1B employee</a:t>
            </a:r>
          </a:p>
          <a:p>
            <a:r>
              <a:rPr lang="en-US" dirty="0" smtClean="0"/>
              <a:t>Rules for self-auditing and correcting Forms I-9</a:t>
            </a:r>
            <a:endParaRPr lang="en-US" dirty="0"/>
          </a:p>
        </p:txBody>
      </p:sp>
      <p:pic>
        <p:nvPicPr>
          <p:cNvPr id="5" name="Picture 4"/>
          <p:cNvPicPr>
            <a:picLocks noChangeAspect="1"/>
          </p:cNvPicPr>
          <p:nvPr/>
        </p:nvPicPr>
        <p:blipFill>
          <a:blip r:embed="rId2"/>
          <a:stretch>
            <a:fillRect/>
          </a:stretch>
        </p:blipFill>
        <p:spPr>
          <a:xfrm>
            <a:off x="6324600" y="1752600"/>
            <a:ext cx="2545387" cy="2667000"/>
          </a:xfrm>
          <a:prstGeom prst="rect">
            <a:avLst/>
          </a:prstGeom>
        </p:spPr>
      </p:pic>
    </p:spTree>
    <p:extLst>
      <p:ext uri="{BB962C8B-B14F-4D97-AF65-F5344CB8AC3E}">
        <p14:creationId xmlns:p14="http://schemas.microsoft.com/office/powerpoint/2010/main" val="467368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54043"/>
            <a:ext cx="9144000" cy="696097"/>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2400" b="1" kern="1200">
                <a:solidFill>
                  <a:srgbClr val="A0CF67"/>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solidFill>
                  <a:srgbClr val="00B0F0"/>
                </a:solidFill>
                <a:latin typeface="Calibri" panose="020F0502020204030204" pitchFamily="34" charset="0"/>
                <a:cs typeface="Calibri" panose="020F0502020204030204" pitchFamily="34" charset="0"/>
              </a:rPr>
              <a:t>ALEX ERLAM   |   JOHN MAZZEO</a:t>
            </a:r>
          </a:p>
        </p:txBody>
      </p:sp>
      <p:cxnSp>
        <p:nvCxnSpPr>
          <p:cNvPr id="4" name="Straight Connector 3"/>
          <p:cNvCxnSpPr/>
          <p:nvPr/>
        </p:nvCxnSpPr>
        <p:spPr>
          <a:xfrm>
            <a:off x="1295400" y="3722238"/>
            <a:ext cx="6477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0" y="2667000"/>
            <a:ext cx="9144000" cy="1044940"/>
          </a:xfrm>
          <a:prstGeom prst="rect">
            <a:avLst/>
          </a:prstGeom>
        </p:spPr>
        <p:txBody>
          <a:bodyPr>
            <a:noAutofit/>
          </a:bodyPr>
          <a:lstStyle>
            <a:lvl1pPr algn="ctr" defTabSz="914400" rtl="0" eaLnBrk="1" latinLnBrk="0" hangingPunct="1">
              <a:spcBef>
                <a:spcPct val="0"/>
              </a:spcBef>
              <a:buNone/>
              <a:defRPr sz="4800" b="1" kern="1200">
                <a:solidFill>
                  <a:schemeClr val="tx1">
                    <a:lumMod val="75000"/>
                    <a:lumOff val="25000"/>
                  </a:schemeClr>
                </a:solidFill>
                <a:latin typeface="Century Gothic" panose="020B0502020202020204" pitchFamily="34" charset="0"/>
                <a:ea typeface="+mj-ea"/>
                <a:cs typeface="+mj-cs"/>
              </a:defRPr>
            </a:lvl1pPr>
          </a:lstStyle>
          <a:p>
            <a:pPr algn="ctr"/>
            <a:r>
              <a:rPr lang="en-US" sz="6000" dirty="0" smtClean="0">
                <a:solidFill>
                  <a:schemeClr val="tx1">
                    <a:lumMod val="85000"/>
                    <a:lumOff val="15000"/>
                  </a:schemeClr>
                </a:solidFill>
                <a:latin typeface="+mn-lt"/>
              </a:rPr>
              <a:t>QUESTIONS?</a:t>
            </a:r>
          </a:p>
        </p:txBody>
      </p:sp>
      <p:sp>
        <p:nvSpPr>
          <p:cNvPr id="2" name="Rectangle 1"/>
          <p:cNvSpPr/>
          <p:nvPr/>
        </p:nvSpPr>
        <p:spPr>
          <a:xfrm>
            <a:off x="1697182" y="4168851"/>
            <a:ext cx="5770418" cy="369332"/>
          </a:xfrm>
          <a:prstGeom prst="rect">
            <a:avLst/>
          </a:prstGeom>
        </p:spPr>
        <p:txBody>
          <a:bodyPr wrap="square">
            <a:spAutoFit/>
          </a:bodyPr>
          <a:lstStyle/>
          <a:p>
            <a:pPr algn="ctr"/>
            <a:r>
              <a:rPr lang="en-US" dirty="0" smtClean="0">
                <a:latin typeface="Calibri" panose="020F0502020204030204" pitchFamily="34" charset="0"/>
                <a:cs typeface="Calibri" panose="020F0502020204030204" pitchFamily="34" charset="0"/>
                <a:hlinkClick r:id="rId2"/>
              </a:rPr>
              <a:t>aerlam@</a:t>
            </a:r>
            <a:r>
              <a:rPr lang="en-US" dirty="0">
                <a:latin typeface="Calibri" panose="020F0502020204030204" pitchFamily="34" charset="0"/>
                <a:cs typeface="Calibri" panose="020F0502020204030204" pitchFamily="34" charset="0"/>
                <a:hlinkClick r:id="rId2"/>
              </a:rPr>
              <a:t>truescreen</a:t>
            </a:r>
            <a:r>
              <a:rPr lang="en-US" dirty="0" smtClean="0">
                <a:latin typeface="Calibri" panose="020F0502020204030204" pitchFamily="34" charset="0"/>
                <a:cs typeface="Calibri" panose="020F0502020204030204" pitchFamily="34" charset="0"/>
                <a:hlinkClick r:id="rId2"/>
              </a:rPr>
              <a:t>.com</a:t>
            </a:r>
            <a:r>
              <a:rPr lang="en-US"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hlinkClick r:id="rId3"/>
              </a:rPr>
              <a:t>jmazzeo@truescreen.com</a:t>
            </a:r>
            <a:r>
              <a:rPr lang="en-US"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0307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REHIRES</a:t>
            </a:r>
            <a:endParaRPr lang="en-US" dirty="0"/>
          </a:p>
        </p:txBody>
      </p:sp>
      <p:sp>
        <p:nvSpPr>
          <p:cNvPr id="3" name="Content Placeholder 2"/>
          <p:cNvSpPr>
            <a:spLocks noGrp="1"/>
          </p:cNvSpPr>
          <p:nvPr>
            <p:ph idx="1"/>
          </p:nvPr>
        </p:nvSpPr>
        <p:spPr>
          <a:xfrm>
            <a:off x="381000" y="1524000"/>
            <a:ext cx="8229600" cy="1371600"/>
          </a:xfrm>
        </p:spPr>
        <p:txBody>
          <a:bodyPr>
            <a:normAutofit/>
          </a:bodyPr>
          <a:lstStyle/>
          <a:p>
            <a:r>
              <a:rPr lang="en-US" sz="2400" dirty="0"/>
              <a:t>When is it a rehire?</a:t>
            </a:r>
          </a:p>
          <a:p>
            <a:pPr lvl="1"/>
            <a:r>
              <a:rPr lang="en-US" sz="2000" dirty="0"/>
              <a:t>When there was a break in employment with no expectation of </a:t>
            </a:r>
            <a:r>
              <a:rPr lang="en-US" sz="2000" dirty="0" smtClean="0"/>
              <a:t>return</a:t>
            </a:r>
            <a:endParaRPr lang="en-US" sz="2000" dirty="0"/>
          </a:p>
          <a:p>
            <a:r>
              <a:rPr lang="en-US" sz="2400" dirty="0"/>
              <a:t>Examples of continuing employment</a:t>
            </a:r>
            <a:r>
              <a:rPr lang="en-US" sz="2400" dirty="0" smtClean="0"/>
              <a:t>:</a:t>
            </a:r>
            <a:endParaRPr lang="en-US" sz="2400" dirty="0"/>
          </a:p>
        </p:txBody>
      </p:sp>
      <p:sp>
        <p:nvSpPr>
          <p:cNvPr id="5" name="Content Placeholder 2"/>
          <p:cNvSpPr txBox="1">
            <a:spLocks/>
          </p:cNvSpPr>
          <p:nvPr/>
        </p:nvSpPr>
        <p:spPr>
          <a:xfrm>
            <a:off x="4061460" y="2819400"/>
            <a:ext cx="49530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smtClean="0"/>
              <a:t>Transfer from one distinct unit of an employer to another</a:t>
            </a:r>
          </a:p>
          <a:p>
            <a:pPr lvl="1"/>
            <a:r>
              <a:rPr lang="en-US" sz="2000" dirty="0" smtClean="0"/>
              <a:t>Seasonal employment</a:t>
            </a:r>
          </a:p>
          <a:p>
            <a:pPr lvl="1"/>
            <a:r>
              <a:rPr lang="en-US" sz="2000" dirty="0" smtClean="0"/>
              <a:t>Continued employment with a related, successor, or reorganized employer</a:t>
            </a:r>
          </a:p>
          <a:p>
            <a:endParaRPr lang="en-US" dirty="0"/>
          </a:p>
        </p:txBody>
      </p:sp>
      <p:sp>
        <p:nvSpPr>
          <p:cNvPr id="6" name="Content Placeholder 2"/>
          <p:cNvSpPr txBox="1">
            <a:spLocks/>
          </p:cNvSpPr>
          <p:nvPr/>
        </p:nvSpPr>
        <p:spPr>
          <a:xfrm>
            <a:off x="381000" y="2819400"/>
            <a:ext cx="4114800" cy="4419600"/>
          </a:xfrm>
          <a:prstGeom prst="rect">
            <a:avLst/>
          </a:prstGeom>
        </p:spPr>
        <p:txBody>
          <a:bodyPr>
            <a:normAutofit/>
          </a:bodyPr>
          <a:lstStyle>
            <a:lvl1pPr marL="342900" indent="-342900" algn="l" defTabSz="914400" rtl="0" eaLnBrk="1" latinLnBrk="0" hangingPunct="1">
              <a:spcBef>
                <a:spcPct val="20000"/>
              </a:spcBef>
              <a:buClr>
                <a:srgbClr val="002060"/>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Clr>
                <a:srgbClr val="002060"/>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Clr>
                <a:srgbClr val="002060"/>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Clr>
                <a:srgbClr val="002060"/>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000" dirty="0"/>
              <a:t>Approved paid or unpaid leave</a:t>
            </a:r>
          </a:p>
          <a:p>
            <a:pPr lvl="1"/>
            <a:r>
              <a:rPr lang="en-US" sz="2000" dirty="0"/>
              <a:t>Promotions, demotions, or pay raises</a:t>
            </a:r>
          </a:p>
          <a:p>
            <a:pPr lvl="1"/>
            <a:r>
              <a:rPr lang="en-US" sz="2000" dirty="0"/>
              <a:t>Temporary layoff due to lack of work</a:t>
            </a:r>
          </a:p>
          <a:p>
            <a:pPr lvl="1"/>
            <a:r>
              <a:rPr lang="en-US" sz="2000" dirty="0"/>
              <a:t>Strikes or labor </a:t>
            </a:r>
            <a:r>
              <a:rPr lang="en-US" sz="2000" dirty="0" smtClean="0"/>
              <a:t>disputes</a:t>
            </a:r>
          </a:p>
          <a:p>
            <a:pPr lvl="1"/>
            <a:r>
              <a:rPr lang="en-US" sz="2000" dirty="0"/>
              <a:t>Reinstatement after disciplinary suspension for wrongful termination found unjustified by an </a:t>
            </a:r>
            <a:r>
              <a:rPr lang="en-US" sz="2000" dirty="0" smtClean="0"/>
              <a:t>adjudicator</a:t>
            </a:r>
            <a:endParaRPr lang="en-US" sz="2000" dirty="0"/>
          </a:p>
          <a:p>
            <a:endParaRPr lang="en-US" dirty="0"/>
          </a:p>
        </p:txBody>
      </p:sp>
    </p:spTree>
    <p:extLst>
      <p:ext uri="{BB962C8B-B14F-4D97-AF65-F5344CB8AC3E}">
        <p14:creationId xmlns:p14="http://schemas.microsoft.com/office/powerpoint/2010/main" val="3610941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REHIRES</a:t>
            </a:r>
            <a:endParaRPr lang="en-US" dirty="0"/>
          </a:p>
        </p:txBody>
      </p:sp>
      <p:sp>
        <p:nvSpPr>
          <p:cNvPr id="3" name="Content Placeholder 2"/>
          <p:cNvSpPr>
            <a:spLocks noGrp="1"/>
          </p:cNvSpPr>
          <p:nvPr>
            <p:ph idx="1"/>
          </p:nvPr>
        </p:nvSpPr>
        <p:spPr>
          <a:xfrm>
            <a:off x="457200" y="1524000"/>
            <a:ext cx="8305800" cy="4419600"/>
          </a:xfrm>
        </p:spPr>
        <p:txBody>
          <a:bodyPr>
            <a:normAutofit fontScale="92500" lnSpcReduction="10000"/>
          </a:bodyPr>
          <a:lstStyle/>
          <a:p>
            <a:r>
              <a:rPr lang="en-US" dirty="0"/>
              <a:t>Factors to consider when determining if the employee is “rehired:”</a:t>
            </a:r>
          </a:p>
          <a:p>
            <a:pPr lvl="1"/>
            <a:r>
              <a:rPr lang="en-US" dirty="0"/>
              <a:t>Was the individual employed on a “regular and substantial basis” when compared to other employees;</a:t>
            </a:r>
          </a:p>
          <a:p>
            <a:pPr lvl="1"/>
            <a:r>
              <a:rPr lang="en-US" dirty="0"/>
              <a:t>Whether the employee complied with an established and published policy regarding the absence; </a:t>
            </a:r>
          </a:p>
          <a:p>
            <a:pPr lvl="1"/>
            <a:r>
              <a:rPr lang="en-US" dirty="0"/>
              <a:t>Whether the employer’s past history of recalling absent employees indicates the likelihood that the individual in question will resume employment with the employer within a reasonable time; </a:t>
            </a:r>
          </a:p>
          <a:p>
            <a:pPr lvl="1"/>
            <a:r>
              <a:rPr lang="en-US" dirty="0"/>
              <a:t>Whether another worker has not permanently taken the individual’s former position;</a:t>
            </a:r>
          </a:p>
          <a:p>
            <a:pPr lvl="1"/>
            <a:r>
              <a:rPr lang="en-US" dirty="0"/>
              <a:t>Did the employee avail themselves of any benefits inconsistent with an expectation of continued employment? </a:t>
            </a:r>
          </a:p>
          <a:p>
            <a:pPr lvl="1"/>
            <a:r>
              <a:rPr lang="en-US" dirty="0"/>
              <a:t>Whether the employer’s financial condition allows the individual to resume employment within a reasonable time; and </a:t>
            </a:r>
          </a:p>
          <a:p>
            <a:pPr lvl="1"/>
            <a:r>
              <a:rPr lang="en-US" dirty="0"/>
              <a:t>The oral and/or written communication between employer and employee indicates the employee will likely resume employment within a reasonable time.</a:t>
            </a:r>
          </a:p>
        </p:txBody>
      </p:sp>
    </p:spTree>
    <p:extLst>
      <p:ext uri="{BB962C8B-B14F-4D97-AF65-F5344CB8AC3E}">
        <p14:creationId xmlns:p14="http://schemas.microsoft.com/office/powerpoint/2010/main" val="3559422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A REHIRE</a:t>
            </a:r>
            <a:endParaRPr lang="en-US" dirty="0"/>
          </a:p>
        </p:txBody>
      </p:sp>
      <p:sp>
        <p:nvSpPr>
          <p:cNvPr id="6" name="Content Placeholder 2"/>
          <p:cNvSpPr>
            <a:spLocks noGrp="1"/>
          </p:cNvSpPr>
          <p:nvPr>
            <p:ph idx="1"/>
          </p:nvPr>
        </p:nvSpPr>
        <p:spPr>
          <a:xfrm>
            <a:off x="457200" y="1524000"/>
            <a:ext cx="8229600" cy="4419600"/>
          </a:xfrm>
        </p:spPr>
        <p:txBody>
          <a:bodyPr>
            <a:noAutofit/>
          </a:bodyPr>
          <a:lstStyle/>
          <a:p>
            <a:r>
              <a:rPr lang="en-US" dirty="0"/>
              <a:t>You also have the option of completing a new Form I-9 for the employee, but if you do so you must complete the entire form.</a:t>
            </a:r>
          </a:p>
          <a:p>
            <a:r>
              <a:rPr lang="en-US" dirty="0"/>
              <a:t>You may simply complete Section 3 if </a:t>
            </a:r>
            <a:r>
              <a:rPr lang="en-US" dirty="0" smtClean="0"/>
              <a:t>certain conditions are met.</a:t>
            </a:r>
            <a:endParaRPr lang="en-US" dirty="0"/>
          </a:p>
          <a:p>
            <a:r>
              <a:rPr lang="en-US" dirty="0"/>
              <a:t>If the Form I-9 used for the initial verification is </a:t>
            </a:r>
            <a:r>
              <a:rPr lang="en-US" b="1" i="1" dirty="0">
                <a:solidFill>
                  <a:srgbClr val="00B0F0"/>
                </a:solidFill>
              </a:rPr>
              <a:t>not</a:t>
            </a:r>
            <a:r>
              <a:rPr lang="en-US" i="1" dirty="0"/>
              <a:t> </a:t>
            </a:r>
            <a:r>
              <a:rPr lang="en-US" dirty="0"/>
              <a:t>the current version of the Form I-9, you can complete a Section 3 on the current version of the Form </a:t>
            </a:r>
            <a:r>
              <a:rPr lang="en-US" dirty="0" smtClean="0"/>
              <a:t>I-9.</a:t>
            </a:r>
            <a:endParaRPr lang="en-US" dirty="0"/>
          </a:p>
        </p:txBody>
      </p:sp>
      <p:pic>
        <p:nvPicPr>
          <p:cNvPr id="3" name="Picture 2"/>
          <p:cNvPicPr>
            <a:picLocks noChangeAspect="1"/>
          </p:cNvPicPr>
          <p:nvPr/>
        </p:nvPicPr>
        <p:blipFill>
          <a:blip r:embed="rId2"/>
          <a:stretch>
            <a:fillRect/>
          </a:stretch>
        </p:blipFill>
        <p:spPr>
          <a:xfrm>
            <a:off x="3048000" y="3759200"/>
            <a:ext cx="2619375" cy="1743075"/>
          </a:xfrm>
          <a:prstGeom prst="rect">
            <a:avLst/>
          </a:prstGeom>
        </p:spPr>
      </p:pic>
    </p:spTree>
    <p:extLst>
      <p:ext uri="{BB962C8B-B14F-4D97-AF65-F5344CB8AC3E}">
        <p14:creationId xmlns:p14="http://schemas.microsoft.com/office/powerpoint/2010/main" val="1229846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A REHIRE</a:t>
            </a:r>
            <a:endParaRPr lang="en-US" dirty="0"/>
          </a:p>
        </p:txBody>
      </p:sp>
      <p:sp>
        <p:nvSpPr>
          <p:cNvPr id="3" name="Content Placeholder 2"/>
          <p:cNvSpPr>
            <a:spLocks noGrp="1"/>
          </p:cNvSpPr>
          <p:nvPr>
            <p:ph idx="1"/>
          </p:nvPr>
        </p:nvSpPr>
        <p:spPr/>
        <p:txBody>
          <a:bodyPr>
            <a:normAutofit/>
          </a:bodyPr>
          <a:lstStyle/>
          <a:p>
            <a:r>
              <a:rPr lang="en-US" dirty="0"/>
              <a:t>Original Form I-9 is the current version of the Form I-9 and </a:t>
            </a:r>
            <a:r>
              <a:rPr lang="en-US" b="1" i="1" dirty="0">
                <a:solidFill>
                  <a:srgbClr val="00B0F0"/>
                </a:solidFill>
              </a:rPr>
              <a:t>no</a:t>
            </a:r>
            <a:r>
              <a:rPr lang="en-US" i="1" dirty="0"/>
              <a:t> </a:t>
            </a:r>
            <a:r>
              <a:rPr lang="en-US" dirty="0"/>
              <a:t>reverification needed:</a:t>
            </a:r>
          </a:p>
        </p:txBody>
      </p:sp>
      <p:pic>
        <p:nvPicPr>
          <p:cNvPr id="4" name="Picture 3"/>
          <p:cNvPicPr>
            <a:picLocks noChangeAspect="1"/>
          </p:cNvPicPr>
          <p:nvPr/>
        </p:nvPicPr>
        <p:blipFill>
          <a:blip r:embed="rId2"/>
          <a:stretch>
            <a:fillRect/>
          </a:stretch>
        </p:blipFill>
        <p:spPr>
          <a:xfrm>
            <a:off x="899509" y="2590800"/>
            <a:ext cx="7344982" cy="2857500"/>
          </a:xfrm>
          <a:prstGeom prst="rect">
            <a:avLst/>
          </a:prstGeom>
        </p:spPr>
      </p:pic>
      <p:sp>
        <p:nvSpPr>
          <p:cNvPr id="6" name="TextBox 5"/>
          <p:cNvSpPr txBox="1"/>
          <p:nvPr/>
        </p:nvSpPr>
        <p:spPr>
          <a:xfrm>
            <a:off x="3581400" y="4495800"/>
            <a:ext cx="1248508" cy="276999"/>
          </a:xfrm>
          <a:prstGeom prst="rect">
            <a:avLst/>
          </a:prstGeom>
          <a:noFill/>
        </p:spPr>
        <p:txBody>
          <a:bodyPr wrap="square" rtlCol="0">
            <a:spAutoFit/>
          </a:bodyPr>
          <a:lstStyle/>
          <a:p>
            <a:r>
              <a:rPr lang="en-US" sz="1200" dirty="0" smtClean="0"/>
              <a:t>11/8/21</a:t>
            </a:r>
            <a:endParaRPr lang="en-US" dirty="0"/>
          </a:p>
        </p:txBody>
      </p:sp>
    </p:spTree>
    <p:extLst>
      <p:ext uri="{BB962C8B-B14F-4D97-AF65-F5344CB8AC3E}">
        <p14:creationId xmlns:p14="http://schemas.microsoft.com/office/powerpoint/2010/main" val="1688184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A REHIRE</a:t>
            </a:r>
            <a:endParaRPr lang="en-US" dirty="0"/>
          </a:p>
        </p:txBody>
      </p:sp>
      <p:sp>
        <p:nvSpPr>
          <p:cNvPr id="3" name="Content Placeholder 2"/>
          <p:cNvSpPr>
            <a:spLocks noGrp="1"/>
          </p:cNvSpPr>
          <p:nvPr>
            <p:ph idx="1"/>
          </p:nvPr>
        </p:nvSpPr>
        <p:spPr/>
        <p:txBody>
          <a:bodyPr>
            <a:normAutofit/>
          </a:bodyPr>
          <a:lstStyle/>
          <a:p>
            <a:r>
              <a:rPr lang="en-US" dirty="0"/>
              <a:t>Original Form I-9 is the current version of the Form I-9 and </a:t>
            </a:r>
            <a:r>
              <a:rPr lang="en-US" dirty="0" smtClean="0"/>
              <a:t>reverification </a:t>
            </a:r>
            <a:r>
              <a:rPr lang="en-US" dirty="0"/>
              <a:t>needed:</a:t>
            </a:r>
          </a:p>
        </p:txBody>
      </p:sp>
      <p:pic>
        <p:nvPicPr>
          <p:cNvPr id="6" name="Picture 5"/>
          <p:cNvPicPr>
            <a:picLocks noChangeAspect="1"/>
          </p:cNvPicPr>
          <p:nvPr/>
        </p:nvPicPr>
        <p:blipFill>
          <a:blip r:embed="rId2"/>
          <a:stretch>
            <a:fillRect/>
          </a:stretch>
        </p:blipFill>
        <p:spPr>
          <a:xfrm>
            <a:off x="914749" y="2590800"/>
            <a:ext cx="7314502" cy="2702749"/>
          </a:xfrm>
          <a:prstGeom prst="rect">
            <a:avLst/>
          </a:prstGeom>
        </p:spPr>
      </p:pic>
      <p:sp>
        <p:nvSpPr>
          <p:cNvPr id="7" name="TextBox 6"/>
          <p:cNvSpPr txBox="1"/>
          <p:nvPr/>
        </p:nvSpPr>
        <p:spPr>
          <a:xfrm>
            <a:off x="3581400" y="4495800"/>
            <a:ext cx="1248508" cy="276999"/>
          </a:xfrm>
          <a:prstGeom prst="rect">
            <a:avLst/>
          </a:prstGeom>
          <a:noFill/>
        </p:spPr>
        <p:txBody>
          <a:bodyPr wrap="square" rtlCol="0">
            <a:spAutoFit/>
          </a:bodyPr>
          <a:lstStyle/>
          <a:p>
            <a:r>
              <a:rPr lang="en-US" sz="1200" dirty="0" smtClean="0"/>
              <a:t>11/8/21</a:t>
            </a:r>
            <a:endParaRPr lang="en-US" dirty="0"/>
          </a:p>
        </p:txBody>
      </p:sp>
    </p:spTree>
    <p:extLst>
      <p:ext uri="{BB962C8B-B14F-4D97-AF65-F5344CB8AC3E}">
        <p14:creationId xmlns:p14="http://schemas.microsoft.com/office/powerpoint/2010/main" val="1393037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7661</TotalTime>
  <Words>3141</Words>
  <Application>Microsoft Office PowerPoint</Application>
  <PresentationFormat>On-screen Show (4:3)</PresentationFormat>
  <Paragraphs>290</Paragraphs>
  <Slides>40</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Century Gothic</vt:lpstr>
      <vt:lpstr>1_Office Theme</vt:lpstr>
      <vt:lpstr>Office Theme</vt:lpstr>
      <vt:lpstr>PowerPoint Presentation</vt:lpstr>
      <vt:lpstr>INTRODUCTIONS</vt:lpstr>
      <vt:lpstr>AGENDA</vt:lpstr>
      <vt:lpstr>TODAY’S AGENDA</vt:lpstr>
      <vt:lpstr>REHIRES</vt:lpstr>
      <vt:lpstr>REHIRES</vt:lpstr>
      <vt:lpstr>DOCUMENTING A REHIRE</vt:lpstr>
      <vt:lpstr>DOCUMENTING A REHIRE</vt:lpstr>
      <vt:lpstr>DOCUMENTING A REHIRE</vt:lpstr>
      <vt:lpstr>DOCUMENTING A REHIRE</vt:lpstr>
      <vt:lpstr>DOCUMENTING A REHIRE</vt:lpstr>
      <vt:lpstr>PowerPoint Presentation</vt:lpstr>
      <vt:lpstr>PowerPoint Presentation</vt:lpstr>
      <vt:lpstr>EXTENSIONS V. REVERIFICATIONS</vt:lpstr>
      <vt:lpstr>REVERIFICATION</vt:lpstr>
      <vt:lpstr>REVERIFICATION</vt:lpstr>
      <vt:lpstr>REVERIFICATION</vt:lpstr>
      <vt:lpstr>EAD EXTENDED BY TIMELY FILING OF THE RENEWAL APPLICATION</vt:lpstr>
      <vt:lpstr>EAD EXTENDED BY TIMELY FILING OF THE RENEWAL APPLICATION</vt:lpstr>
      <vt:lpstr>SPECIAL RULES FOR H-4, E, AND L DEPENDENT SPOUSES</vt:lpstr>
      <vt:lpstr>SPECIAL RULES FOR H-4, E, AND L DEPENDENT SPOUSES</vt:lpstr>
      <vt:lpstr>EAD EXTENDED BY FEDERAL REGISTER NOTICE</vt:lpstr>
      <vt:lpstr>EAD EXTENDED BY FEDERAL REGISTER NOTICE</vt:lpstr>
      <vt:lpstr>PORTING H-1B EMPLOYEES</vt:lpstr>
      <vt:lpstr>DOCUMENTING H-1B PORTING EMPLOYEES</vt:lpstr>
      <vt:lpstr>H-1B EXTENSIONS</vt:lpstr>
      <vt:lpstr>H-2A EXTENSIONS</vt:lpstr>
      <vt:lpstr>F-1 STEM OPT EXTENSION</vt:lpstr>
      <vt:lpstr>DOCUMENTING F-1 STEP OPT EXTENSION</vt:lpstr>
      <vt:lpstr>CAP-GAP EXTENSIONS</vt:lpstr>
      <vt:lpstr>DOCUMENTING THE CAP-GAP EXTENSION</vt:lpstr>
      <vt:lpstr>REVERIFYING THE CAP-GAP EMPLOYEE</vt:lpstr>
      <vt:lpstr>ACCIDENTS HAPPEN: CORRECTING FORM I-9</vt:lpstr>
      <vt:lpstr>ACCIDENTS HAPPEN: CORRECTING FORM I-9</vt:lpstr>
      <vt:lpstr>ACCIDENTS HAPPEN: CORRECTING SECTION 1</vt:lpstr>
      <vt:lpstr>ACCIDENTS HAPPEN: CORRECTING SECTION 2</vt:lpstr>
      <vt:lpstr>ACCIDENTS HAPPEN: GENERAL TIPS</vt:lpstr>
      <vt:lpstr>STAFFING FIRMS</vt:lpstr>
      <vt:lpstr>HOW CAN TRUESCREEN HELP YOU?</vt:lpstr>
      <vt:lpstr>PowerPoint Presentation</vt:lpstr>
    </vt:vector>
  </TitlesOfParts>
  <Company>Vertical Screen,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emquinn@verticalscreen.com</dc:creator>
  <cp:lastModifiedBy>Emily Quinn</cp:lastModifiedBy>
  <cp:revision>92</cp:revision>
  <dcterms:created xsi:type="dcterms:W3CDTF">2015-12-17T16:58:05Z</dcterms:created>
  <dcterms:modified xsi:type="dcterms:W3CDTF">2021-11-29T18:40:35Z</dcterms:modified>
</cp:coreProperties>
</file>