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26"/>
  </p:notesMasterIdLst>
  <p:handoutMasterIdLst>
    <p:handoutMasterId r:id="rId27"/>
  </p:handoutMasterIdLst>
  <p:sldIdLst>
    <p:sldId id="281"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CF67"/>
    <a:srgbClr val="A2D668"/>
    <a:srgbClr val="E9F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3" autoAdjust="0"/>
    <p:restoredTop sz="94660"/>
  </p:normalViewPr>
  <p:slideViewPr>
    <p:cSldViewPr>
      <p:cViewPr varScale="1">
        <p:scale>
          <a:sx n="63" d="100"/>
          <a:sy n="63" d="100"/>
        </p:scale>
        <p:origin x="154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24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183A66-F6B9-4B80-9B8E-88FADD697DBD}" type="datetimeFigureOut">
              <a:rPr lang="en-US" smtClean="0"/>
              <a:t>10/6/2021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83BE5C-F9D4-4889-90AC-F87CF9611753}" type="slidenum">
              <a:rPr lang="en-US" smtClean="0"/>
              <a:t>‹#›</a:t>
            </a:fld>
            <a:endParaRPr lang="en-US"/>
          </a:p>
        </p:txBody>
      </p:sp>
    </p:spTree>
    <p:extLst>
      <p:ext uri="{BB962C8B-B14F-4D97-AF65-F5344CB8AC3E}">
        <p14:creationId xmlns:p14="http://schemas.microsoft.com/office/powerpoint/2010/main" val="3056873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2EFF0-7316-4A68-BB83-42E1BC261380}" type="datetimeFigureOut">
              <a:rPr lang="en-US" smtClean="0"/>
              <a:t>10/6/2021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C95F1-ACA3-47E8-A7D0-4B004526BF90}" type="slidenum">
              <a:rPr lang="en-US" smtClean="0"/>
              <a:t>‹#›</a:t>
            </a:fld>
            <a:endParaRPr lang="en-US"/>
          </a:p>
        </p:txBody>
      </p:sp>
    </p:spTree>
    <p:extLst>
      <p:ext uri="{BB962C8B-B14F-4D97-AF65-F5344CB8AC3E}">
        <p14:creationId xmlns:p14="http://schemas.microsoft.com/office/powerpoint/2010/main" val="317231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i="1" dirty="0" smtClean="0"/>
              <a:t>**</a:t>
            </a:r>
            <a:r>
              <a:rPr lang="en-US" dirty="0" smtClean="0"/>
              <a:t>Note: These</a:t>
            </a:r>
            <a:r>
              <a:rPr lang="en-US" baseline="0" dirty="0" smtClean="0"/>
              <a:t> are cases where the company actually requested a hearing and no settlement was reached prior to motions practice.</a:t>
            </a:r>
            <a:endParaRPr lang="en-US" i="1" dirty="0" smtClean="0"/>
          </a:p>
          <a:p>
            <a:r>
              <a:rPr lang="en-US" i="1" dirty="0" smtClean="0"/>
              <a:t>U.S. v. </a:t>
            </a:r>
            <a:r>
              <a:rPr lang="en-US" i="1" dirty="0" err="1" smtClean="0"/>
              <a:t>Imacuclean</a:t>
            </a:r>
            <a:r>
              <a:rPr lang="en-US" i="1" dirty="0" smtClean="0"/>
              <a:t> Cleaning Services,</a:t>
            </a:r>
            <a:r>
              <a:rPr lang="en-US" i="1" baseline="0" dirty="0" smtClean="0"/>
              <a:t> LLC.</a:t>
            </a:r>
            <a:r>
              <a:rPr lang="en-US" i="0" baseline="0" dirty="0" smtClean="0"/>
              <a:t>, 13 OCAHO no. 1327 (2019). </a:t>
            </a:r>
            <a:r>
              <a:rPr lang="en-US" i="0" baseline="0" dirty="0" err="1" smtClean="0"/>
              <a:t>NOI</a:t>
            </a:r>
            <a:r>
              <a:rPr lang="en-US" i="0" baseline="0" dirty="0" smtClean="0"/>
              <a:t> served 3/20/17; 3/23/17 R produced 578 Forms I-9. </a:t>
            </a:r>
            <a:endParaRPr lang="en-US" i="1" dirty="0"/>
          </a:p>
        </p:txBody>
      </p:sp>
      <p:sp>
        <p:nvSpPr>
          <p:cNvPr id="4" name="Slide Number Placeholder 3"/>
          <p:cNvSpPr>
            <a:spLocks noGrp="1"/>
          </p:cNvSpPr>
          <p:nvPr>
            <p:ph type="sldNum" sz="quarter" idx="10"/>
          </p:nvPr>
        </p:nvSpPr>
        <p:spPr/>
        <p:txBody>
          <a:bodyPr/>
          <a:lstStyle/>
          <a:p>
            <a:fld id="{E54C95F1-ACA3-47E8-A7D0-4B004526BF90}" type="slidenum">
              <a:rPr lang="en-US" smtClean="0"/>
              <a:t>16</a:t>
            </a:fld>
            <a:endParaRPr lang="en-US"/>
          </a:p>
        </p:txBody>
      </p:sp>
    </p:spTree>
    <p:extLst>
      <p:ext uri="{BB962C8B-B14F-4D97-AF65-F5344CB8AC3E}">
        <p14:creationId xmlns:p14="http://schemas.microsoft.com/office/powerpoint/2010/main" val="288710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a:t>
            </a:r>
            <a:r>
              <a:rPr lang="en-US" baseline="0" dirty="0" smtClean="0"/>
              <a:t> OCAHO no. 1307 (2017)</a:t>
            </a:r>
          </a:p>
          <a:p>
            <a:r>
              <a:rPr lang="en-US" baseline="0" dirty="0" smtClean="0"/>
              <a:t>Integrity: </a:t>
            </a:r>
            <a:r>
              <a:rPr lang="en-US" baseline="0" dirty="0" err="1" smtClean="0"/>
              <a:t>NOI</a:t>
            </a:r>
            <a:r>
              <a:rPr lang="en-US" baseline="0" dirty="0" smtClean="0"/>
              <a:t> 1/7/15; </a:t>
            </a:r>
            <a:r>
              <a:rPr lang="en-US" baseline="0" dirty="0" err="1" smtClean="0"/>
              <a:t>NTPF</a:t>
            </a:r>
            <a:r>
              <a:rPr lang="en-US" baseline="0" dirty="0" smtClean="0"/>
              <a:t> issued 3/11/15 (4 violations); </a:t>
            </a:r>
            <a:r>
              <a:rPr lang="en-US" baseline="0" dirty="0" err="1" smtClean="0"/>
              <a:t>NOSD</a:t>
            </a:r>
            <a:r>
              <a:rPr lang="en-US" baseline="0" dirty="0" smtClean="0"/>
              <a:t> issued 3/11/15 (9 employees); 3/17/15: notified ICE that 8 employees listed in </a:t>
            </a:r>
            <a:r>
              <a:rPr lang="en-US" baseline="0" dirty="0" err="1" smtClean="0"/>
              <a:t>NOSD</a:t>
            </a:r>
            <a:r>
              <a:rPr lang="en-US" baseline="0" dirty="0" smtClean="0"/>
              <a:t> had been terminated, one verified. </a:t>
            </a:r>
            <a:r>
              <a:rPr lang="en-US" baseline="0" dirty="0" err="1" smtClean="0"/>
              <a:t>NIF</a:t>
            </a:r>
            <a:r>
              <a:rPr lang="en-US" baseline="0" dirty="0" smtClean="0"/>
              <a:t> was $935/violation.</a:t>
            </a:r>
          </a:p>
          <a:p>
            <a:r>
              <a:rPr lang="en-US" baseline="0" dirty="0" smtClean="0"/>
              <a:t>American: </a:t>
            </a:r>
            <a:r>
              <a:rPr lang="en-US" baseline="0" dirty="0" err="1" smtClean="0"/>
              <a:t>NOI</a:t>
            </a:r>
            <a:r>
              <a:rPr lang="en-US" baseline="0" dirty="0" smtClean="0"/>
              <a:t>: 1/15/15; </a:t>
            </a:r>
            <a:r>
              <a:rPr lang="en-US" baseline="0" dirty="0" err="1" smtClean="0"/>
              <a:t>NTPF</a:t>
            </a:r>
            <a:r>
              <a:rPr lang="en-US" baseline="0" dirty="0" smtClean="0"/>
              <a:t> (12 violations): 3/11/15; </a:t>
            </a:r>
            <a:r>
              <a:rPr lang="en-US" baseline="0" dirty="0" err="1" smtClean="0"/>
              <a:t>NOSD</a:t>
            </a:r>
            <a:r>
              <a:rPr lang="en-US" baseline="0" dirty="0" smtClean="0"/>
              <a:t> (5 employees): 3/11/15. Change to Notice of Inspection Results stating 1 </a:t>
            </a:r>
            <a:r>
              <a:rPr lang="en-US" baseline="0" dirty="0" err="1" smtClean="0"/>
              <a:t>NOSD</a:t>
            </a:r>
            <a:r>
              <a:rPr lang="en-US" baseline="0" dirty="0" smtClean="0"/>
              <a:t> authorized: 3/13/15; also on 3/13/15 ICE notified that 3 of 4 remaining </a:t>
            </a:r>
            <a:r>
              <a:rPr lang="en-US" baseline="0" dirty="0" err="1" smtClean="0"/>
              <a:t>NOSD</a:t>
            </a:r>
            <a:r>
              <a:rPr lang="en-US" baseline="0" dirty="0" smtClean="0"/>
              <a:t> employees terminated; 3/17/15 last </a:t>
            </a:r>
            <a:r>
              <a:rPr lang="en-US" baseline="0" dirty="0" err="1" smtClean="0"/>
              <a:t>NOSD</a:t>
            </a:r>
            <a:r>
              <a:rPr lang="en-US" baseline="0" dirty="0" smtClean="0"/>
              <a:t> employee terminated.</a:t>
            </a:r>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17</a:t>
            </a:fld>
            <a:endParaRPr lang="en-US"/>
          </a:p>
        </p:txBody>
      </p:sp>
    </p:spTree>
    <p:extLst>
      <p:ext uri="{BB962C8B-B14F-4D97-AF65-F5344CB8AC3E}">
        <p14:creationId xmlns:p14="http://schemas.microsoft.com/office/powerpoint/2010/main" val="233136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v. Alpine Staffing, Inc.,</a:t>
            </a:r>
            <a:r>
              <a:rPr lang="en-US" baseline="0" dirty="0" smtClean="0"/>
              <a:t> 12 OCAHO no. 1303, at 18-19 (2017). </a:t>
            </a:r>
            <a:endParaRPr lang="en-US" dirty="0"/>
          </a:p>
        </p:txBody>
      </p:sp>
      <p:sp>
        <p:nvSpPr>
          <p:cNvPr id="4" name="Slide Number Placeholder 3"/>
          <p:cNvSpPr>
            <a:spLocks noGrp="1"/>
          </p:cNvSpPr>
          <p:nvPr>
            <p:ph type="sldNum" sz="quarter" idx="10"/>
          </p:nvPr>
        </p:nvSpPr>
        <p:spPr/>
        <p:txBody>
          <a:bodyPr/>
          <a:lstStyle/>
          <a:p>
            <a:fld id="{E54C95F1-ACA3-47E8-A7D0-4B004526BF90}" type="slidenum">
              <a:rPr lang="en-US" smtClean="0"/>
              <a:t>20</a:t>
            </a:fld>
            <a:endParaRPr lang="en-US"/>
          </a:p>
        </p:txBody>
      </p:sp>
    </p:spTree>
    <p:extLst>
      <p:ext uri="{BB962C8B-B14F-4D97-AF65-F5344CB8AC3E}">
        <p14:creationId xmlns:p14="http://schemas.microsoft.com/office/powerpoint/2010/main" val="756230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381000"/>
            <a:ext cx="8229600" cy="709714"/>
          </a:xfrm>
          <a:prstGeom prst="rect">
            <a:avLst/>
          </a:prstGeom>
        </p:spPr>
        <p:txBody>
          <a:bodyPr/>
          <a:lstStyle>
            <a:lvl1pPr algn="l">
              <a:defRPr sz="3000">
                <a:solidFill>
                  <a:schemeClr val="bg1"/>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419600"/>
          </a:xfrm>
          <a:prstGeom prst="rect">
            <a:avLst/>
          </a:prstGeom>
        </p:spPr>
        <p:txBody>
          <a:bodyPr>
            <a:normAutofit/>
          </a:bodyPr>
          <a:lstStyle>
            <a:lvl1pPr marL="342900" indent="-342900">
              <a:buClr>
                <a:srgbClr val="002060"/>
              </a:buClr>
              <a:buFont typeface="Arial" panose="020B0604020202020204" pitchFamily="34" charset="0"/>
              <a:buChar char="•"/>
              <a:defRPr sz="2000"/>
            </a:lvl1pPr>
            <a:lvl2pPr marL="742950" indent="-285750">
              <a:buClr>
                <a:srgbClr val="002060"/>
              </a:buClr>
              <a:buFont typeface="Arial" panose="020B0604020202020204" pitchFamily="34" charset="0"/>
              <a:buChar char="•"/>
              <a:defRPr sz="1800"/>
            </a:lvl2pPr>
            <a:lvl3pPr marL="1143000" indent="-228600">
              <a:buClr>
                <a:srgbClr val="002060"/>
              </a:buClr>
              <a:buFont typeface="Arial" panose="020B0604020202020204" pitchFamily="34" charset="0"/>
              <a:buChar char="•"/>
              <a:defRPr sz="1600"/>
            </a:lvl3pPr>
            <a:lvl4pPr marL="1600200" indent="-228600">
              <a:buClr>
                <a:srgbClr val="002060"/>
              </a:buClr>
              <a:buFont typeface="Arial" panose="020B0604020202020204" pitchFamily="34" charset="0"/>
              <a:buChar char="•"/>
              <a:defRPr sz="1400"/>
            </a:lvl4pPr>
            <a:lvl5pPr marL="2057400" indent="-228600">
              <a:buClr>
                <a:srgbClr val="002060"/>
              </a:buClr>
              <a:buFont typeface="Arial" panose="020B0604020202020204"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9220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353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7" name="Straight Connector 6"/>
          <p:cNvCxnSpPr/>
          <p:nvPr userDrawn="1"/>
        </p:nvCxnSpPr>
        <p:spPr>
          <a:xfrm>
            <a:off x="1295400" y="3657600"/>
            <a:ext cx="6477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1104900" y="2549881"/>
            <a:ext cx="6934200" cy="924698"/>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b="1">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smtClean="0">
              <a:ln>
                <a:noFill/>
              </a:ln>
              <a:solidFill>
                <a:prstClr val="black">
                  <a:lumMod val="85000"/>
                  <a:lumOff val="15000"/>
                </a:prstClr>
              </a:solidFill>
              <a:effectLst/>
              <a:uLnTx/>
              <a:uFillTx/>
              <a:latin typeface="+mn-lt"/>
              <a:ea typeface="+mn-ea"/>
              <a:cs typeface="+mn-cs"/>
            </a:endParaRPr>
          </a:p>
        </p:txBody>
      </p:sp>
      <p:sp>
        <p:nvSpPr>
          <p:cNvPr id="5" name="Text Placeholder 4"/>
          <p:cNvSpPr>
            <a:spLocks noGrp="1"/>
          </p:cNvSpPr>
          <p:nvPr>
            <p:ph type="body" sz="quarter" idx="11" hasCustomPrompt="1"/>
          </p:nvPr>
        </p:nvSpPr>
        <p:spPr>
          <a:xfrm>
            <a:off x="2247900" y="3886200"/>
            <a:ext cx="4648200" cy="401637"/>
          </a:xfrm>
          <a:prstGeom prst="rect">
            <a:avLst/>
          </a:prstGeom>
        </p:spPr>
        <p:txBody>
          <a:bodyPr/>
          <a:lstStyle>
            <a:lvl1pPr marL="0" indent="0" algn="ctr">
              <a:buNone/>
              <a:defRPr sz="1800" b="1">
                <a:solidFill>
                  <a:srgbClr val="00B0F0"/>
                </a:solidFill>
                <a:latin typeface="Calibri" panose="020F0502020204030204" pitchFamily="34" charset="0"/>
                <a:cs typeface="Calibri" panose="020F0502020204030204" pitchFamily="34" charset="0"/>
              </a:defRPr>
            </a:lvl1pPr>
          </a:lstStyle>
          <a:p>
            <a:pPr lvl="0"/>
            <a:r>
              <a:rPr lang="en-US" dirty="0" smtClean="0">
                <a:latin typeface="Century Gothic" panose="020B0502020202020204" pitchFamily="34" charset="0"/>
              </a:rPr>
              <a:t>Date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4572000"/>
            <a:ext cx="4286250" cy="1428750"/>
          </a:xfrm>
          <a:prstGeom prst="rect">
            <a:avLst/>
          </a:prstGeom>
        </p:spPr>
      </p:pic>
    </p:spTree>
    <p:extLst>
      <p:ext uri="{BB962C8B-B14F-4D97-AF65-F5344CB8AC3E}">
        <p14:creationId xmlns:p14="http://schemas.microsoft.com/office/powerpoint/2010/main" val="27972511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62000" y="381000"/>
            <a:ext cx="8229600" cy="709714"/>
          </a:xfrm>
          <a:prstGeom prst="rect">
            <a:avLst/>
          </a:prstGeom>
        </p:spPr>
        <p:txBody>
          <a:bodyPr/>
          <a:lstStyle>
            <a:lvl1pPr algn="l">
              <a:defRPr sz="3000">
                <a:solidFill>
                  <a:schemeClr val="bg1"/>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419600"/>
          </a:xfrm>
          <a:prstGeom prst="rect">
            <a:avLst/>
          </a:prstGeom>
        </p:spPr>
        <p:txBody>
          <a:bodyPr>
            <a:normAutofit/>
          </a:bodyPr>
          <a:lstStyle>
            <a:lvl1pPr marL="342900" indent="-342900">
              <a:buClr>
                <a:srgbClr val="002060"/>
              </a:buClr>
              <a:buFont typeface="Arial" panose="020B0604020202020204" pitchFamily="34" charset="0"/>
              <a:buChar char="•"/>
              <a:defRPr sz="2000"/>
            </a:lvl1pPr>
            <a:lvl2pPr marL="742950" indent="-285750">
              <a:buClr>
                <a:srgbClr val="002060"/>
              </a:buClr>
              <a:buFont typeface="Arial" panose="020B0604020202020204" pitchFamily="34" charset="0"/>
              <a:buChar char="•"/>
              <a:defRPr sz="1800"/>
            </a:lvl2pPr>
            <a:lvl3pPr marL="1143000" indent="-228600">
              <a:buClr>
                <a:srgbClr val="002060"/>
              </a:buClr>
              <a:buFont typeface="Arial" panose="020B0604020202020204" pitchFamily="34" charset="0"/>
              <a:buChar char="•"/>
              <a:defRPr sz="1600"/>
            </a:lvl3pPr>
            <a:lvl4pPr marL="1600200" indent="-228600">
              <a:buClr>
                <a:srgbClr val="002060"/>
              </a:buClr>
              <a:buFont typeface="Arial" panose="020B0604020202020204" pitchFamily="34" charset="0"/>
              <a:buChar char="•"/>
              <a:defRPr sz="1400"/>
            </a:lvl4pPr>
            <a:lvl5pPr marL="2057400" indent="-228600">
              <a:buClr>
                <a:srgbClr val="002060"/>
              </a:buClr>
              <a:buFont typeface="Arial" panose="020B0604020202020204"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329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5"/>
          <a:stretch>
            <a:fillRect/>
          </a:stretch>
        </p:blipFill>
        <p:spPr>
          <a:xfrm>
            <a:off x="7432963" y="6553200"/>
            <a:ext cx="1558637" cy="228600"/>
          </a:xfrm>
          <a:prstGeom prst="rect">
            <a:avLst/>
          </a:prstGeom>
        </p:spPr>
      </p:pic>
    </p:spTree>
    <p:extLst>
      <p:ext uri="{BB962C8B-B14F-4D97-AF65-F5344CB8AC3E}">
        <p14:creationId xmlns:p14="http://schemas.microsoft.com/office/powerpoint/2010/main" val="1158670125"/>
      </p:ext>
    </p:extLst>
  </p:cSld>
  <p:clrMap bg1="lt1" tx1="dk1" bg2="lt2" tx2="dk2" accent1="accent1" accent2="accent2" accent3="accent3" accent4="accent4" accent5="accent5" accent6="accent6" hlink="hlink" folHlink="folHlink"/>
  <p:sldLayoutIdLst>
    <p:sldLayoutId id="2147483650" r:id="rId1"/>
    <p:sldLayoutId id="2147483655" r:id="rId2"/>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tx1">
              <a:lumMod val="85000"/>
              <a:lumOff val="1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Clr>
          <a:srgbClr val="92D050"/>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Clr>
          <a:srgbClr val="92D050"/>
        </a:buClr>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rgbClr val="92D050"/>
        </a:buClr>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Clr>
          <a:srgbClr val="92D050"/>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Clr>
          <a:srgbClr val="92D050"/>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5"/>
          <a:stretch>
            <a:fillRect/>
          </a:stretch>
        </p:blipFill>
        <p:spPr>
          <a:xfrm>
            <a:off x="7432963" y="6553200"/>
            <a:ext cx="1558637" cy="228600"/>
          </a:xfrm>
          <a:prstGeom prst="rect">
            <a:avLst/>
          </a:prstGeom>
        </p:spPr>
      </p:pic>
    </p:spTree>
    <p:extLst>
      <p:ext uri="{BB962C8B-B14F-4D97-AF65-F5344CB8AC3E}">
        <p14:creationId xmlns:p14="http://schemas.microsoft.com/office/powerpoint/2010/main" val="2823807918"/>
      </p:ext>
    </p:extLst>
  </p:cSld>
  <p:clrMap bg1="lt1" tx1="dk1" bg2="lt2" tx2="dk2" accent1="accent1" accent2="accent2" accent3="accent3" accent4="accent4" accent5="accent5" accent6="accent6" hlink="hlink" folHlink="folHlink"/>
  <p:sldLayoutIdLst>
    <p:sldLayoutId id="2147483657" r:id="rId1"/>
    <p:sldLayoutId id="2147483658" r:id="rId2"/>
  </p:sldLayoutIdLst>
  <p:timing>
    <p:tnLst>
      <p:par>
        <p:cTn id="1" dur="indefinite" restart="never" nodeType="tmRoot"/>
      </p:par>
    </p:tnLst>
  </p:timing>
  <p:txStyles>
    <p:titleStyle>
      <a:lvl1pPr algn="l" defTabSz="914400" rtl="0" eaLnBrk="1" latinLnBrk="0" hangingPunct="1">
        <a:spcBef>
          <a:spcPct val="0"/>
        </a:spcBef>
        <a:buNone/>
        <a:defRPr sz="2800" b="1" kern="1200">
          <a:solidFill>
            <a:schemeClr val="tx1">
              <a:lumMod val="85000"/>
              <a:lumOff val="1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Clr>
          <a:srgbClr val="92D050"/>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Clr>
          <a:srgbClr val="92D050"/>
        </a:buClr>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rgbClr val="92D050"/>
        </a:buClr>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Clr>
          <a:srgbClr val="92D050"/>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Clr>
          <a:srgbClr val="92D050"/>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jmazzeo@truescreen.com" TargetMode="External"/><Relationship Id="rId2" Type="http://schemas.openxmlformats.org/officeDocument/2006/relationships/hyperlink" Target="mailto:aerlam@truescree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247900" y="3789363"/>
            <a:ext cx="4648200" cy="401637"/>
          </a:xfrm>
        </p:spPr>
        <p:txBody>
          <a:bodyPr/>
          <a:lstStyle/>
          <a:p>
            <a:r>
              <a:rPr lang="en-US" dirty="0" smtClean="0">
                <a:solidFill>
                  <a:srgbClr val="002060"/>
                </a:solidFill>
                <a:latin typeface="+mn-lt"/>
              </a:rPr>
              <a:t>Fall 2021</a:t>
            </a:r>
            <a:endParaRPr lang="en-US" dirty="0">
              <a:solidFill>
                <a:srgbClr val="002060"/>
              </a:solidFill>
              <a:latin typeface="+mn-lt"/>
            </a:endParaRPr>
          </a:p>
        </p:txBody>
      </p:sp>
      <p:sp>
        <p:nvSpPr>
          <p:cNvPr id="6" name="Text Placeholder 1"/>
          <p:cNvSpPr>
            <a:spLocks noGrp="1"/>
          </p:cNvSpPr>
          <p:nvPr>
            <p:ph type="body" sz="quarter" idx="10"/>
          </p:nvPr>
        </p:nvSpPr>
        <p:spPr>
          <a:xfrm>
            <a:off x="304800" y="2047102"/>
            <a:ext cx="8610600" cy="1686698"/>
          </a:xfrm>
        </p:spPr>
        <p:txBody>
          <a:bodyPr/>
          <a:lstStyle/>
          <a:p>
            <a:r>
              <a:rPr lang="en-US" sz="4800" dirty="0" smtClean="0">
                <a:latin typeface="+mn-lt"/>
              </a:rPr>
              <a:t>Navigating the Treacherous Waters of Form I-9</a:t>
            </a:r>
            <a:endParaRPr lang="en-US" sz="4800" dirty="0">
              <a:latin typeface="+mn-lt"/>
            </a:endParaRPr>
          </a:p>
        </p:txBody>
      </p:sp>
    </p:spTree>
    <p:extLst>
      <p:ext uri="{BB962C8B-B14F-4D97-AF65-F5344CB8AC3E}">
        <p14:creationId xmlns:p14="http://schemas.microsoft.com/office/powerpoint/2010/main" val="1382854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a:t>
            </a:r>
            <a:r>
              <a:rPr lang="en-US" dirty="0"/>
              <a:t>FLEXIBILITIES</a:t>
            </a:r>
            <a:endParaRPr lang="en-US" dirty="0"/>
          </a:p>
        </p:txBody>
      </p:sp>
      <p:sp>
        <p:nvSpPr>
          <p:cNvPr id="3" name="Content Placeholder 2"/>
          <p:cNvSpPr>
            <a:spLocks noGrp="1"/>
          </p:cNvSpPr>
          <p:nvPr>
            <p:ph idx="1"/>
          </p:nvPr>
        </p:nvSpPr>
        <p:spPr/>
        <p:txBody>
          <a:bodyPr/>
          <a:lstStyle/>
          <a:p>
            <a:r>
              <a:rPr lang="en-US" dirty="0"/>
              <a:t>The “flexibilities” did not extend or alter the deadlines for completing Form I-9.</a:t>
            </a:r>
          </a:p>
          <a:p>
            <a:r>
              <a:rPr lang="en-US" dirty="0"/>
              <a:t>These “flexibilities” required employers to conduct an in-person inspection of these documents either within 3 days of the individual returning to the office on a predictable basis, or the termination of the flexibilities.</a:t>
            </a:r>
          </a:p>
          <a:p>
            <a:r>
              <a:rPr lang="en-US" dirty="0" smtClean="0"/>
              <a:t>Employers should note the date of the COVID-19 “remote” inspection </a:t>
            </a:r>
            <a:r>
              <a:rPr lang="en-US" dirty="0"/>
              <a:t>and the date of the subsequent in-person </a:t>
            </a:r>
            <a:r>
              <a:rPr lang="en-US" dirty="0" smtClean="0"/>
              <a:t>inspection in the Additional Information field of Section 2.</a:t>
            </a:r>
            <a:endParaRPr lang="en-US" dirty="0"/>
          </a:p>
          <a:p>
            <a:endParaRPr lang="en-US" dirty="0"/>
          </a:p>
        </p:txBody>
      </p:sp>
    </p:spTree>
    <p:extLst>
      <p:ext uri="{BB962C8B-B14F-4D97-AF65-F5344CB8AC3E}">
        <p14:creationId xmlns:p14="http://schemas.microsoft.com/office/powerpoint/2010/main" val="3418960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25885" y="1600200"/>
            <a:ext cx="3646715" cy="4038600"/>
          </a:xfrm>
          <a:prstGeom prst="rect">
            <a:avLst/>
          </a:prstGeom>
        </p:spPr>
      </p:pic>
      <p:sp>
        <p:nvSpPr>
          <p:cNvPr id="2" name="Title 1"/>
          <p:cNvSpPr>
            <a:spLocks noGrp="1"/>
          </p:cNvSpPr>
          <p:nvPr>
            <p:ph type="title"/>
          </p:nvPr>
        </p:nvSpPr>
        <p:spPr/>
        <p:txBody>
          <a:bodyPr/>
          <a:lstStyle/>
          <a:p>
            <a:r>
              <a:rPr lang="en-US" dirty="0" smtClean="0"/>
              <a:t>STORAGE AND RETENTION REQUIREMENTS</a:t>
            </a:r>
            <a:endParaRPr lang="en-US" dirty="0"/>
          </a:p>
        </p:txBody>
      </p:sp>
      <p:sp>
        <p:nvSpPr>
          <p:cNvPr id="3" name="Content Placeholder 2"/>
          <p:cNvSpPr>
            <a:spLocks noGrp="1"/>
          </p:cNvSpPr>
          <p:nvPr>
            <p:ph idx="1"/>
          </p:nvPr>
        </p:nvSpPr>
        <p:spPr>
          <a:xfrm>
            <a:off x="457200" y="1600200"/>
            <a:ext cx="5943600" cy="4419600"/>
          </a:xfrm>
        </p:spPr>
        <p:txBody>
          <a:bodyPr>
            <a:normAutofit/>
          </a:bodyPr>
          <a:lstStyle/>
          <a:p>
            <a:r>
              <a:rPr lang="en-US" dirty="0"/>
              <a:t>The employer is required to retain the Form I-9 </a:t>
            </a:r>
            <a:r>
              <a:rPr lang="en-US" dirty="0" smtClean="0"/>
              <a:t>and </a:t>
            </a:r>
            <a:r>
              <a:rPr lang="en-US" dirty="0"/>
              <a:t>any copies of supporting documents </a:t>
            </a:r>
            <a:r>
              <a:rPr lang="en-US" dirty="0" smtClean="0"/>
              <a:t>(if made) for </a:t>
            </a:r>
            <a:r>
              <a:rPr lang="en-US" dirty="0"/>
              <a:t>either: </a:t>
            </a:r>
          </a:p>
          <a:p>
            <a:pPr lvl="1"/>
            <a:r>
              <a:rPr lang="en-US" dirty="0"/>
              <a:t>Three years from the date of hire; or</a:t>
            </a:r>
          </a:p>
          <a:p>
            <a:pPr lvl="1"/>
            <a:r>
              <a:rPr lang="en-US" dirty="0"/>
              <a:t>One year from the date of termination, whichever is later.</a:t>
            </a:r>
          </a:p>
          <a:p>
            <a:r>
              <a:rPr lang="en-US" dirty="0" smtClean="0"/>
              <a:t>Forms I-9 may be stored electronically even if they were completed by hand, but electronic storage systems require safeguards be implemented.</a:t>
            </a:r>
          </a:p>
          <a:p>
            <a:r>
              <a:rPr lang="en-US" dirty="0" smtClean="0"/>
              <a:t>Best practice not to keep Forms I-9 in the employee’s personnel file.</a:t>
            </a:r>
            <a:endParaRPr lang="en-US" dirty="0"/>
          </a:p>
        </p:txBody>
      </p:sp>
    </p:spTree>
    <p:extLst>
      <p:ext uri="{BB962C8B-B14F-4D97-AF65-F5344CB8AC3E}">
        <p14:creationId xmlns:p14="http://schemas.microsoft.com/office/powerpoint/2010/main" val="921680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ISSUES</a:t>
            </a:r>
            <a:endParaRPr lang="en-US" dirty="0"/>
          </a:p>
        </p:txBody>
      </p:sp>
      <p:sp>
        <p:nvSpPr>
          <p:cNvPr id="3" name="Content Placeholder 2"/>
          <p:cNvSpPr>
            <a:spLocks noGrp="1"/>
          </p:cNvSpPr>
          <p:nvPr>
            <p:ph idx="1"/>
          </p:nvPr>
        </p:nvSpPr>
        <p:spPr>
          <a:xfrm>
            <a:off x="457200" y="1600200"/>
            <a:ext cx="5257800" cy="4419600"/>
          </a:xfrm>
        </p:spPr>
        <p:txBody>
          <a:bodyPr/>
          <a:lstStyle/>
          <a:p>
            <a:r>
              <a:rPr lang="en-US" dirty="0" smtClean="0"/>
              <a:t>No fields may be left empty. All empty fields should contain “N/A.”</a:t>
            </a:r>
          </a:p>
          <a:p>
            <a:endParaRPr lang="en-US" dirty="0"/>
          </a:p>
          <a:p>
            <a:r>
              <a:rPr lang="en-US" dirty="0"/>
              <a:t>If an employee did not use a preparer or translator, he/she must check the box denoting such</a:t>
            </a:r>
            <a:r>
              <a:rPr lang="en-US" dirty="0" smtClean="0"/>
              <a:t>.</a:t>
            </a:r>
          </a:p>
          <a:p>
            <a:endParaRPr lang="en-US" dirty="0"/>
          </a:p>
          <a:p>
            <a:r>
              <a:rPr lang="en-US" dirty="0"/>
              <a:t>The “Additional Information” field can be used by the employer to add information such as E-Verify case numbers, information regarding extensions, employee termination dates, etc. </a:t>
            </a:r>
          </a:p>
          <a:p>
            <a:endParaRPr lang="en-US" dirty="0"/>
          </a:p>
        </p:txBody>
      </p:sp>
      <p:pic>
        <p:nvPicPr>
          <p:cNvPr id="4" name="Picture 3"/>
          <p:cNvPicPr>
            <a:picLocks noChangeAspect="1"/>
          </p:cNvPicPr>
          <p:nvPr/>
        </p:nvPicPr>
        <p:blipFill>
          <a:blip r:embed="rId2"/>
          <a:stretch>
            <a:fillRect/>
          </a:stretch>
        </p:blipFill>
        <p:spPr>
          <a:xfrm>
            <a:off x="6096000" y="2133600"/>
            <a:ext cx="2667000" cy="2750611"/>
          </a:xfrm>
          <a:prstGeom prst="rect">
            <a:avLst/>
          </a:prstGeom>
          <a:ln>
            <a:solidFill>
              <a:schemeClr val="accent1">
                <a:lumMod val="75000"/>
              </a:schemeClr>
            </a:solidFill>
          </a:ln>
        </p:spPr>
      </p:pic>
    </p:spTree>
    <p:extLst>
      <p:ext uri="{BB962C8B-B14F-4D97-AF65-F5344CB8AC3E}">
        <p14:creationId xmlns:p14="http://schemas.microsoft.com/office/powerpoint/2010/main" val="964837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AUDITS AND ENFORCEMENT</a:t>
            </a:r>
            <a:endParaRPr lang="en-US" dirty="0"/>
          </a:p>
        </p:txBody>
      </p:sp>
      <p:sp>
        <p:nvSpPr>
          <p:cNvPr id="3" name="Content Placeholder 2"/>
          <p:cNvSpPr>
            <a:spLocks noGrp="1"/>
          </p:cNvSpPr>
          <p:nvPr>
            <p:ph idx="1"/>
          </p:nvPr>
        </p:nvSpPr>
        <p:spPr>
          <a:xfrm>
            <a:off x="457200" y="1600200"/>
            <a:ext cx="5791200" cy="4419600"/>
          </a:xfrm>
        </p:spPr>
        <p:txBody>
          <a:bodyPr>
            <a:normAutofit lnSpcReduction="10000"/>
          </a:bodyPr>
          <a:lstStyle/>
          <a:p>
            <a:r>
              <a:rPr lang="en-US" dirty="0"/>
              <a:t>According to USCIS, 76% of paper Forms I-9 contain an error that could result in a fine. </a:t>
            </a:r>
            <a:endParaRPr lang="en-US" dirty="0" smtClean="0"/>
          </a:p>
          <a:p>
            <a:endParaRPr lang="en-US" dirty="0"/>
          </a:p>
          <a:p>
            <a:r>
              <a:rPr lang="en-US" dirty="0"/>
              <a:t>Violations divided into “substantive paperwork violations” and “technical or procedural violations.”</a:t>
            </a:r>
          </a:p>
          <a:p>
            <a:pPr lvl="1"/>
            <a:r>
              <a:rPr lang="en-US" dirty="0"/>
              <a:t>Substantive violations can result in a fine without notice.</a:t>
            </a:r>
          </a:p>
          <a:p>
            <a:pPr lvl="1"/>
            <a:r>
              <a:rPr lang="en-US" dirty="0"/>
              <a:t>Technical or procedural violations are subject to a notice and 10-day curing period before they can result in a fine. </a:t>
            </a:r>
            <a:endParaRPr lang="en-US" dirty="0" smtClean="0"/>
          </a:p>
          <a:p>
            <a:pPr lvl="1"/>
            <a:endParaRPr lang="en-US" dirty="0"/>
          </a:p>
          <a:p>
            <a:r>
              <a:rPr lang="en-US" dirty="0"/>
              <a:t>Audit typically initiated by the issuance of a “Notice of Inspection” </a:t>
            </a:r>
            <a:r>
              <a:rPr lang="en-US" dirty="0" smtClean="0"/>
              <a:t>by </a:t>
            </a:r>
            <a:r>
              <a:rPr lang="en-US" dirty="0"/>
              <a:t>Immigration and Customs Enforcement.</a:t>
            </a:r>
          </a:p>
          <a:p>
            <a:endParaRPr lang="en-US" dirty="0"/>
          </a:p>
        </p:txBody>
      </p:sp>
      <p:pic>
        <p:nvPicPr>
          <p:cNvPr id="4" name="Picture 3"/>
          <p:cNvPicPr>
            <a:picLocks noChangeAspect="1"/>
          </p:cNvPicPr>
          <p:nvPr/>
        </p:nvPicPr>
        <p:blipFill>
          <a:blip r:embed="rId2"/>
          <a:stretch>
            <a:fillRect/>
          </a:stretch>
        </p:blipFill>
        <p:spPr>
          <a:xfrm>
            <a:off x="6109677" y="2286000"/>
            <a:ext cx="2870200" cy="2438400"/>
          </a:xfrm>
          <a:prstGeom prst="rect">
            <a:avLst/>
          </a:prstGeom>
          <a:ln>
            <a:solidFill>
              <a:schemeClr val="accent1">
                <a:lumMod val="75000"/>
              </a:schemeClr>
            </a:solidFill>
          </a:ln>
        </p:spPr>
      </p:pic>
    </p:spTree>
    <p:extLst>
      <p:ext uri="{BB962C8B-B14F-4D97-AF65-F5344CB8AC3E}">
        <p14:creationId xmlns:p14="http://schemas.microsoft.com/office/powerpoint/2010/main" val="1475711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AUDITS AND ENFORCEMENT</a:t>
            </a:r>
            <a:endParaRPr lang="en-US" dirty="0"/>
          </a:p>
        </p:txBody>
      </p:sp>
      <p:sp>
        <p:nvSpPr>
          <p:cNvPr id="3" name="Content Placeholder 2"/>
          <p:cNvSpPr>
            <a:spLocks noGrp="1"/>
          </p:cNvSpPr>
          <p:nvPr>
            <p:ph idx="1"/>
          </p:nvPr>
        </p:nvSpPr>
        <p:spPr/>
        <p:txBody>
          <a:bodyPr/>
          <a:lstStyle/>
          <a:p>
            <a:r>
              <a:rPr lang="en-US" dirty="0" smtClean="0"/>
              <a:t>Base fine amounts vary:</a:t>
            </a:r>
            <a:endParaRPr lang="en-US" dirty="0"/>
          </a:p>
        </p:txBody>
      </p:sp>
      <p:pic>
        <p:nvPicPr>
          <p:cNvPr id="4" name="Picture 3"/>
          <p:cNvPicPr>
            <a:picLocks noChangeAspect="1"/>
          </p:cNvPicPr>
          <p:nvPr/>
        </p:nvPicPr>
        <p:blipFill>
          <a:blip r:embed="rId2"/>
          <a:stretch>
            <a:fillRect/>
          </a:stretch>
        </p:blipFill>
        <p:spPr>
          <a:xfrm>
            <a:off x="197644" y="2286000"/>
            <a:ext cx="8748713" cy="2691784"/>
          </a:xfrm>
          <a:prstGeom prst="rect">
            <a:avLst/>
          </a:prstGeom>
          <a:ln>
            <a:solidFill>
              <a:schemeClr val="accent1">
                <a:lumMod val="75000"/>
              </a:schemeClr>
            </a:solidFill>
          </a:ln>
        </p:spPr>
      </p:pic>
    </p:spTree>
    <p:extLst>
      <p:ext uri="{BB962C8B-B14F-4D97-AF65-F5344CB8AC3E}">
        <p14:creationId xmlns:p14="http://schemas.microsoft.com/office/powerpoint/2010/main" val="3635830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AUDITS AND ENFORCEMENT</a:t>
            </a:r>
            <a:endParaRPr lang="en-US" dirty="0"/>
          </a:p>
        </p:txBody>
      </p:sp>
      <p:sp>
        <p:nvSpPr>
          <p:cNvPr id="3" name="Content Placeholder 2"/>
          <p:cNvSpPr>
            <a:spLocks noGrp="1"/>
          </p:cNvSpPr>
          <p:nvPr>
            <p:ph idx="1"/>
          </p:nvPr>
        </p:nvSpPr>
        <p:spPr/>
        <p:txBody>
          <a:bodyPr/>
          <a:lstStyle/>
          <a:p>
            <a:r>
              <a:rPr lang="en-US" dirty="0" smtClean="0"/>
              <a:t>The base fine can be mitigated or aggravated by five percent based on: </a:t>
            </a:r>
          </a:p>
          <a:p>
            <a:pPr lvl="1"/>
            <a:r>
              <a:rPr lang="en-US" dirty="0" smtClean="0"/>
              <a:t>Size of Business;</a:t>
            </a:r>
          </a:p>
          <a:p>
            <a:pPr lvl="1"/>
            <a:r>
              <a:rPr lang="en-US" dirty="0" smtClean="0"/>
              <a:t>History of Violations;</a:t>
            </a:r>
          </a:p>
          <a:p>
            <a:pPr lvl="1"/>
            <a:r>
              <a:rPr lang="en-US" dirty="0" smtClean="0"/>
              <a:t>Good faith;</a:t>
            </a:r>
          </a:p>
          <a:p>
            <a:pPr lvl="1"/>
            <a:r>
              <a:rPr lang="en-US" dirty="0" smtClean="0"/>
              <a:t>Seriousness of violations; and </a:t>
            </a:r>
          </a:p>
          <a:p>
            <a:pPr lvl="1"/>
            <a:r>
              <a:rPr lang="en-US" dirty="0" smtClean="0"/>
              <a:t>Presence of unauthorized workers.</a:t>
            </a:r>
          </a:p>
          <a:p>
            <a:r>
              <a:rPr lang="en-US" dirty="0" smtClean="0"/>
              <a:t>Fines can also be mitigated based on equity arguments, i.e. ability to pay.</a:t>
            </a:r>
          </a:p>
          <a:p>
            <a:pPr lvl="1"/>
            <a:endParaRPr lang="en-US" dirty="0" smtClean="0"/>
          </a:p>
        </p:txBody>
      </p:sp>
      <p:pic>
        <p:nvPicPr>
          <p:cNvPr id="5" name="Picture 4"/>
          <p:cNvPicPr>
            <a:picLocks noChangeAspect="1"/>
          </p:cNvPicPr>
          <p:nvPr/>
        </p:nvPicPr>
        <p:blipFill>
          <a:blip r:embed="rId2"/>
          <a:stretch>
            <a:fillRect/>
          </a:stretch>
        </p:blipFill>
        <p:spPr>
          <a:xfrm>
            <a:off x="914400" y="4114800"/>
            <a:ext cx="4286250" cy="2324100"/>
          </a:xfrm>
          <a:prstGeom prst="rect">
            <a:avLst/>
          </a:prstGeom>
        </p:spPr>
      </p:pic>
    </p:spTree>
    <p:extLst>
      <p:ext uri="{BB962C8B-B14F-4D97-AF65-F5344CB8AC3E}">
        <p14:creationId xmlns:p14="http://schemas.microsoft.com/office/powerpoint/2010/main" val="2511607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U.S. v. </a:t>
            </a:r>
            <a:r>
              <a:rPr lang="en-US" i="1" dirty="0" err="1" smtClean="0"/>
              <a:t>Imacuclean</a:t>
            </a:r>
            <a:r>
              <a:rPr lang="en-US" i="1" dirty="0" smtClean="0"/>
              <a:t> Cleaning Services, LLC.</a:t>
            </a:r>
            <a:endParaRPr lang="en-US" i="1" dirty="0"/>
          </a:p>
        </p:txBody>
      </p:sp>
      <p:sp>
        <p:nvSpPr>
          <p:cNvPr id="3" name="Content Placeholder 2"/>
          <p:cNvSpPr>
            <a:spLocks noGrp="1"/>
          </p:cNvSpPr>
          <p:nvPr>
            <p:ph idx="1"/>
          </p:nvPr>
        </p:nvSpPr>
        <p:spPr/>
        <p:txBody>
          <a:bodyPr>
            <a:normAutofit lnSpcReduction="10000"/>
          </a:bodyPr>
          <a:lstStyle/>
          <a:p>
            <a:r>
              <a:rPr lang="en-US" dirty="0" smtClean="0"/>
              <a:t>ICE Issued 3 Count Notice of Intent to Fine totaling </a:t>
            </a:r>
            <a:r>
              <a:rPr lang="en-US" b="1" dirty="0" smtClean="0">
                <a:solidFill>
                  <a:srgbClr val="00B0F0"/>
                </a:solidFill>
              </a:rPr>
              <a:t>$1,238,509.30</a:t>
            </a:r>
            <a:r>
              <a:rPr lang="en-US" dirty="0" smtClean="0"/>
              <a:t>.</a:t>
            </a:r>
          </a:p>
          <a:p>
            <a:pPr lvl="1"/>
            <a:r>
              <a:rPr lang="en-US" dirty="0" smtClean="0"/>
              <a:t>Count I – Failure to Prepare or Present 224 Forms I-9</a:t>
            </a:r>
          </a:p>
          <a:p>
            <a:pPr lvl="1"/>
            <a:r>
              <a:rPr lang="en-US" dirty="0" smtClean="0"/>
              <a:t>Count II – Failure to Timely Prepare 102 Forms I-9</a:t>
            </a:r>
          </a:p>
          <a:p>
            <a:pPr lvl="1"/>
            <a:r>
              <a:rPr lang="en-US" dirty="0" smtClean="0"/>
              <a:t>Count III – Failure to Ensure Proper </a:t>
            </a:r>
            <a:r>
              <a:rPr lang="en-US" dirty="0"/>
              <a:t>C</a:t>
            </a:r>
            <a:r>
              <a:rPr lang="en-US" dirty="0" smtClean="0"/>
              <a:t>ompletion of Section 1 and/or Properly </a:t>
            </a:r>
            <a:r>
              <a:rPr lang="en-US" dirty="0"/>
              <a:t>C</a:t>
            </a:r>
            <a:r>
              <a:rPr lang="en-US" dirty="0" smtClean="0"/>
              <a:t>omplete </a:t>
            </a:r>
            <a:r>
              <a:rPr lang="en-US" dirty="0"/>
              <a:t>S</a:t>
            </a:r>
            <a:r>
              <a:rPr lang="en-US" dirty="0" smtClean="0"/>
              <a:t>ection 2 or 3 for 337 Forms I-9 </a:t>
            </a:r>
          </a:p>
          <a:p>
            <a:pPr lvl="2"/>
            <a:r>
              <a:rPr lang="en-US" dirty="0" smtClean="0"/>
              <a:t>Violations:</a:t>
            </a:r>
          </a:p>
          <a:p>
            <a:pPr lvl="3"/>
            <a:r>
              <a:rPr lang="en-US" dirty="0" smtClean="0"/>
              <a:t>No employee attestation; </a:t>
            </a:r>
          </a:p>
          <a:p>
            <a:pPr lvl="3"/>
            <a:r>
              <a:rPr lang="en-US" dirty="0" smtClean="0"/>
              <a:t>No employer attestation; </a:t>
            </a:r>
          </a:p>
          <a:p>
            <a:pPr lvl="3"/>
            <a:r>
              <a:rPr lang="en-US" dirty="0" smtClean="0"/>
              <a:t>No documents recorded; </a:t>
            </a:r>
          </a:p>
          <a:p>
            <a:pPr lvl="3"/>
            <a:r>
              <a:rPr lang="en-US" dirty="0" smtClean="0"/>
              <a:t>No check-box in section 1;</a:t>
            </a:r>
          </a:p>
          <a:p>
            <a:pPr lvl="3"/>
            <a:r>
              <a:rPr lang="en-US" dirty="0" smtClean="0"/>
              <a:t>Missing a page.</a:t>
            </a:r>
          </a:p>
          <a:p>
            <a:pPr lvl="2"/>
            <a:r>
              <a:rPr lang="en-US" dirty="0" smtClean="0"/>
              <a:t>10 violations not sustained</a:t>
            </a:r>
          </a:p>
          <a:p>
            <a:pPr marL="914400" lvl="2" indent="0">
              <a:buNone/>
            </a:pPr>
            <a:endParaRPr lang="en-US" dirty="0" smtClean="0"/>
          </a:p>
          <a:p>
            <a:r>
              <a:rPr lang="en-US" dirty="0"/>
              <a:t>On Motion for Summary Decision, the Administrative Law Judge found </a:t>
            </a:r>
            <a:r>
              <a:rPr lang="en-US" dirty="0" err="1"/>
              <a:t>Imacuclean</a:t>
            </a:r>
            <a:r>
              <a:rPr lang="en-US" dirty="0"/>
              <a:t> liable for all but 10 violations and ordered them to pay </a:t>
            </a:r>
            <a:r>
              <a:rPr lang="en-US" b="1" dirty="0">
                <a:solidFill>
                  <a:srgbClr val="00B0F0"/>
                </a:solidFill>
              </a:rPr>
              <a:t>$1,161,143.20 </a:t>
            </a:r>
            <a:r>
              <a:rPr lang="en-US" dirty="0"/>
              <a:t>in penalties; </a:t>
            </a:r>
            <a:r>
              <a:rPr lang="en-US" b="1" dirty="0">
                <a:solidFill>
                  <a:srgbClr val="00B0F0"/>
                </a:solidFill>
              </a:rPr>
              <a:t>$1,808.63 </a:t>
            </a:r>
            <a:r>
              <a:rPr lang="en-US" dirty="0"/>
              <a:t>per Form I-9.</a:t>
            </a:r>
          </a:p>
          <a:p>
            <a:endParaRPr lang="en-US" dirty="0" smtClean="0"/>
          </a:p>
        </p:txBody>
      </p:sp>
      <p:pic>
        <p:nvPicPr>
          <p:cNvPr id="4" name="Picture 3"/>
          <p:cNvPicPr>
            <a:picLocks noChangeAspect="1"/>
          </p:cNvPicPr>
          <p:nvPr/>
        </p:nvPicPr>
        <p:blipFill>
          <a:blip r:embed="rId3"/>
          <a:stretch>
            <a:fillRect/>
          </a:stretch>
        </p:blipFill>
        <p:spPr>
          <a:xfrm>
            <a:off x="5334000" y="2971800"/>
            <a:ext cx="3086100" cy="2057400"/>
          </a:xfrm>
          <a:prstGeom prst="rect">
            <a:avLst/>
          </a:prstGeom>
          <a:ln>
            <a:solidFill>
              <a:schemeClr val="accent1">
                <a:lumMod val="75000"/>
              </a:schemeClr>
            </a:solidFill>
          </a:ln>
        </p:spPr>
      </p:pic>
    </p:spTree>
    <p:extLst>
      <p:ext uri="{BB962C8B-B14F-4D97-AF65-F5344CB8AC3E}">
        <p14:creationId xmlns:p14="http://schemas.microsoft.com/office/powerpoint/2010/main" val="2461274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ICE Issued Integrity Concrete a 3 Count Notice of Intent to Fine Totaling </a:t>
            </a:r>
            <a:r>
              <a:rPr lang="en-US" b="1" dirty="0" smtClean="0">
                <a:solidFill>
                  <a:srgbClr val="00B0F0"/>
                </a:solidFill>
              </a:rPr>
              <a:t>$24,684.00</a:t>
            </a:r>
            <a:r>
              <a:rPr lang="en-US" dirty="0" smtClean="0">
                <a:solidFill>
                  <a:schemeClr val="tx1"/>
                </a:solidFill>
              </a:rPr>
              <a:t>.</a:t>
            </a:r>
          </a:p>
          <a:p>
            <a:pPr lvl="1"/>
            <a:r>
              <a:rPr lang="en-US" dirty="0" smtClean="0"/>
              <a:t>Count I – Failure to Prepare or Present 5 Forms I-9</a:t>
            </a:r>
          </a:p>
          <a:p>
            <a:pPr lvl="1"/>
            <a:r>
              <a:rPr lang="en-US" dirty="0" smtClean="0"/>
              <a:t>Count II – Failure to Ensure Proper Completion of Section 1 for 3 Forms I-9 </a:t>
            </a:r>
          </a:p>
          <a:p>
            <a:pPr lvl="1"/>
            <a:r>
              <a:rPr lang="en-US" dirty="0" smtClean="0"/>
              <a:t>Count III – Failure to Properly Complete Section 2 and/or 3 for 16 Forms I-9</a:t>
            </a:r>
          </a:p>
          <a:p>
            <a:r>
              <a:rPr lang="en-US" dirty="0" smtClean="0"/>
              <a:t>ICE Issued American Concrete a 2 Count Notice of Intent to Fine Totaling </a:t>
            </a:r>
            <a:r>
              <a:rPr lang="en-US" b="1" dirty="0" smtClean="0">
                <a:solidFill>
                  <a:srgbClr val="00B0F0"/>
                </a:solidFill>
              </a:rPr>
              <a:t>$5,390.00</a:t>
            </a:r>
            <a:r>
              <a:rPr lang="en-US" dirty="0" smtClean="0">
                <a:solidFill>
                  <a:schemeClr val="tx1"/>
                </a:solidFill>
              </a:rPr>
              <a:t>.</a:t>
            </a:r>
          </a:p>
          <a:p>
            <a:pPr lvl="1"/>
            <a:r>
              <a:rPr lang="en-US" dirty="0" smtClean="0"/>
              <a:t>Count I – Failure to Prepare or Present 10 Forms I-9</a:t>
            </a:r>
          </a:p>
          <a:p>
            <a:pPr lvl="1"/>
            <a:r>
              <a:rPr lang="en-US" dirty="0" smtClean="0"/>
              <a:t>Count II – Failure to Ensure Proper Completion of Section 1/Properly Complete Sections 2 or 3 for 1 Form I-9</a:t>
            </a:r>
          </a:p>
          <a:p>
            <a:pPr lvl="2"/>
            <a:r>
              <a:rPr lang="en-US" dirty="0" smtClean="0"/>
              <a:t>This violation was later moved to Count I. </a:t>
            </a:r>
          </a:p>
        </p:txBody>
      </p:sp>
      <p:sp>
        <p:nvSpPr>
          <p:cNvPr id="7" name="Title 1"/>
          <p:cNvSpPr>
            <a:spLocks noGrp="1"/>
          </p:cNvSpPr>
          <p:nvPr>
            <p:ph type="title"/>
          </p:nvPr>
        </p:nvSpPr>
        <p:spPr>
          <a:xfrm>
            <a:off x="762000" y="509486"/>
            <a:ext cx="8229600" cy="709714"/>
          </a:xfrm>
        </p:spPr>
        <p:txBody>
          <a:bodyPr/>
          <a:lstStyle/>
          <a:p>
            <a:r>
              <a:rPr lang="en-US" sz="2400" i="1" dirty="0"/>
              <a:t>U.S. v. Integrity Concrete, Inc. &amp; American Concrete, Inc.</a:t>
            </a:r>
            <a:endParaRPr lang="en-US" sz="2400" dirty="0"/>
          </a:p>
        </p:txBody>
      </p:sp>
    </p:spTree>
    <p:extLst>
      <p:ext uri="{BB962C8B-B14F-4D97-AF65-F5344CB8AC3E}">
        <p14:creationId xmlns:p14="http://schemas.microsoft.com/office/powerpoint/2010/main" val="1941102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9486"/>
            <a:ext cx="8229600" cy="709714"/>
          </a:xfrm>
        </p:spPr>
        <p:txBody>
          <a:bodyPr/>
          <a:lstStyle/>
          <a:p>
            <a:r>
              <a:rPr lang="en-US" sz="2400" i="1" dirty="0"/>
              <a:t>U.S. v. Integrity Concrete, Inc. &amp; American Concrete, Inc.</a:t>
            </a:r>
            <a:endParaRPr lang="en-US" sz="2400" dirty="0"/>
          </a:p>
        </p:txBody>
      </p:sp>
      <p:sp>
        <p:nvSpPr>
          <p:cNvPr id="3" name="Content Placeholder 2"/>
          <p:cNvSpPr>
            <a:spLocks noGrp="1"/>
          </p:cNvSpPr>
          <p:nvPr>
            <p:ph idx="1"/>
          </p:nvPr>
        </p:nvSpPr>
        <p:spPr/>
        <p:txBody>
          <a:bodyPr/>
          <a:lstStyle/>
          <a:p>
            <a:r>
              <a:rPr lang="en-US" dirty="0" smtClean="0"/>
              <a:t>On Motion for Summary Judgement, Respondent admitted liability for all violations </a:t>
            </a:r>
          </a:p>
          <a:p>
            <a:r>
              <a:rPr lang="en-US" dirty="0" err="1" smtClean="0"/>
              <a:t>ALJ</a:t>
            </a:r>
            <a:r>
              <a:rPr lang="en-US" dirty="0" smtClean="0"/>
              <a:t> reduced the fine to </a:t>
            </a:r>
            <a:r>
              <a:rPr lang="en-US" b="1" dirty="0" smtClean="0">
                <a:solidFill>
                  <a:srgbClr val="00B0F0"/>
                </a:solidFill>
              </a:rPr>
              <a:t>$500 </a:t>
            </a:r>
            <a:r>
              <a:rPr lang="en-US" dirty="0" smtClean="0"/>
              <a:t>per violation for the Failures to Prepare and </a:t>
            </a:r>
            <a:r>
              <a:rPr lang="en-US" b="1" dirty="0" smtClean="0">
                <a:solidFill>
                  <a:srgbClr val="00B0F0"/>
                </a:solidFill>
              </a:rPr>
              <a:t>$400 </a:t>
            </a:r>
            <a:r>
              <a:rPr lang="en-US" dirty="0" smtClean="0"/>
              <a:t>per violation for the Failures to Ensure Proper Completion of Section 1 and/or Properly Complete Sections 2 or 3:</a:t>
            </a:r>
          </a:p>
          <a:p>
            <a:pPr lvl="1"/>
            <a:r>
              <a:rPr lang="en-US" dirty="0" smtClean="0"/>
              <a:t>Integrity ordered to pay </a:t>
            </a:r>
            <a:r>
              <a:rPr lang="en-US" b="1" dirty="0" smtClean="0">
                <a:solidFill>
                  <a:srgbClr val="00B0F0"/>
                </a:solidFill>
              </a:rPr>
              <a:t>$11,325 </a:t>
            </a:r>
            <a:r>
              <a:rPr lang="en-US" dirty="0" smtClean="0"/>
              <a:t>in penalties; </a:t>
            </a:r>
            <a:r>
              <a:rPr lang="en-US" b="1" dirty="0" smtClean="0">
                <a:solidFill>
                  <a:srgbClr val="00B0F0"/>
                </a:solidFill>
              </a:rPr>
              <a:t>$481.87 </a:t>
            </a:r>
            <a:r>
              <a:rPr lang="en-US" dirty="0" smtClean="0"/>
              <a:t>per Form I-9.</a:t>
            </a:r>
          </a:p>
          <a:p>
            <a:pPr lvl="1"/>
            <a:r>
              <a:rPr lang="en-US" dirty="0" smtClean="0"/>
              <a:t>American ordered to pay </a:t>
            </a:r>
            <a:r>
              <a:rPr lang="en-US" b="1" dirty="0" smtClean="0">
                <a:solidFill>
                  <a:srgbClr val="00B0F0"/>
                </a:solidFill>
              </a:rPr>
              <a:t>$5,500 </a:t>
            </a:r>
            <a:r>
              <a:rPr lang="en-US" dirty="0" smtClean="0"/>
              <a:t>in penalties; </a:t>
            </a:r>
            <a:r>
              <a:rPr lang="en-US" b="1" dirty="0" smtClean="0">
                <a:solidFill>
                  <a:srgbClr val="00B0F0"/>
                </a:solidFill>
              </a:rPr>
              <a:t>$500 </a:t>
            </a:r>
            <a:r>
              <a:rPr lang="en-US" dirty="0" smtClean="0"/>
              <a:t>per Form I-9. </a:t>
            </a:r>
            <a:endParaRPr lang="en-US" dirty="0"/>
          </a:p>
        </p:txBody>
      </p:sp>
      <p:pic>
        <p:nvPicPr>
          <p:cNvPr id="102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038600"/>
            <a:ext cx="5334000" cy="238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050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U.S. v. </a:t>
            </a:r>
            <a:r>
              <a:rPr lang="en-US" i="1" dirty="0" err="1" smtClean="0"/>
              <a:t>Eriksmoen</a:t>
            </a:r>
            <a:r>
              <a:rPr lang="en-US" i="1" dirty="0" smtClean="0"/>
              <a:t> Cottages, Ltd.</a:t>
            </a:r>
            <a:endParaRPr lang="en-US" i="1" dirty="0"/>
          </a:p>
        </p:txBody>
      </p:sp>
      <p:sp>
        <p:nvSpPr>
          <p:cNvPr id="3" name="Content Placeholder 2"/>
          <p:cNvSpPr>
            <a:spLocks noGrp="1"/>
          </p:cNvSpPr>
          <p:nvPr>
            <p:ph idx="1"/>
          </p:nvPr>
        </p:nvSpPr>
        <p:spPr/>
        <p:txBody>
          <a:bodyPr>
            <a:normAutofit/>
          </a:bodyPr>
          <a:lstStyle/>
          <a:p>
            <a:r>
              <a:rPr lang="en-US" dirty="0" smtClean="0"/>
              <a:t>ICE issued a 2 Count Notice of Intent to Fine totaling </a:t>
            </a:r>
            <a:r>
              <a:rPr lang="en-US" b="1" dirty="0" smtClean="0">
                <a:solidFill>
                  <a:srgbClr val="00B0F0"/>
                </a:solidFill>
              </a:rPr>
              <a:t>$35,977.50</a:t>
            </a:r>
            <a:endParaRPr lang="en-US" dirty="0">
              <a:solidFill>
                <a:srgbClr val="00B0F0"/>
              </a:solidFill>
            </a:endParaRPr>
          </a:p>
          <a:p>
            <a:pPr lvl="1"/>
            <a:r>
              <a:rPr lang="en-US" dirty="0" smtClean="0"/>
              <a:t>Count I - Failure </a:t>
            </a:r>
            <a:r>
              <a:rPr lang="en-US" dirty="0"/>
              <a:t>to Prepare/Present </a:t>
            </a:r>
            <a:r>
              <a:rPr lang="en-US" dirty="0" smtClean="0"/>
              <a:t>for 6 Forms </a:t>
            </a:r>
            <a:r>
              <a:rPr lang="en-US" dirty="0"/>
              <a:t>I-9;</a:t>
            </a:r>
          </a:p>
          <a:p>
            <a:pPr lvl="1"/>
            <a:r>
              <a:rPr lang="en-US" dirty="0" smtClean="0"/>
              <a:t>Count II – Failure to Ensure Proper Completion of Section 1 and/or Failure to Properly Complete Sections 2 or 3 for 24 Forms </a:t>
            </a:r>
            <a:r>
              <a:rPr lang="en-US" dirty="0"/>
              <a:t>I-9</a:t>
            </a:r>
          </a:p>
          <a:p>
            <a:pPr lvl="2"/>
            <a:r>
              <a:rPr lang="en-US" dirty="0" smtClean="0"/>
              <a:t>Failure </a:t>
            </a:r>
            <a:r>
              <a:rPr lang="en-US" dirty="0"/>
              <a:t>to check box in section </a:t>
            </a:r>
            <a:r>
              <a:rPr lang="en-US" dirty="0" smtClean="0"/>
              <a:t>1;</a:t>
            </a:r>
          </a:p>
          <a:p>
            <a:pPr lvl="2"/>
            <a:r>
              <a:rPr lang="en-US" dirty="0" smtClean="0"/>
              <a:t>Failure to review, verify, and identify a proper List A or B and C document in Section 2;</a:t>
            </a:r>
          </a:p>
          <a:p>
            <a:pPr lvl="2"/>
            <a:r>
              <a:rPr lang="en-US" dirty="0"/>
              <a:t>Failure to </a:t>
            </a:r>
            <a:r>
              <a:rPr lang="en-US" dirty="0" err="1" smtClean="0"/>
              <a:t>reverify</a:t>
            </a:r>
            <a:r>
              <a:rPr lang="en-US" dirty="0" smtClean="0"/>
              <a:t>; and</a:t>
            </a:r>
          </a:p>
          <a:p>
            <a:pPr lvl="2"/>
            <a:r>
              <a:rPr lang="en-US" dirty="0" smtClean="0"/>
              <a:t>Lack of Alien Number in Section 1.</a:t>
            </a:r>
            <a:endParaRPr lang="en-US" dirty="0"/>
          </a:p>
          <a:p>
            <a:pPr lvl="1"/>
            <a:r>
              <a:rPr lang="en-US" dirty="0"/>
              <a:t>Administrative Law Judge reduced fine from</a:t>
            </a:r>
            <a:r>
              <a:rPr lang="en-US" dirty="0">
                <a:solidFill>
                  <a:schemeClr val="accent6">
                    <a:lumMod val="75000"/>
                  </a:schemeClr>
                </a:solidFill>
              </a:rPr>
              <a:t> </a:t>
            </a:r>
            <a:r>
              <a:rPr lang="en-US" b="1" dirty="0">
                <a:solidFill>
                  <a:srgbClr val="00B0F0"/>
                </a:solidFill>
              </a:rPr>
              <a:t>$1,230 </a:t>
            </a:r>
            <a:r>
              <a:rPr lang="en-US" dirty="0"/>
              <a:t>per violation to </a:t>
            </a:r>
            <a:r>
              <a:rPr lang="en-US" b="1" dirty="0">
                <a:solidFill>
                  <a:srgbClr val="00B0F0"/>
                </a:solidFill>
              </a:rPr>
              <a:t>$1,199.25 </a:t>
            </a:r>
            <a:r>
              <a:rPr lang="en-US" dirty="0"/>
              <a:t>per violation</a:t>
            </a:r>
            <a:r>
              <a:rPr lang="en-US" dirty="0" smtClean="0"/>
              <a:t>.</a:t>
            </a:r>
          </a:p>
          <a:p>
            <a:pPr lvl="1"/>
            <a:r>
              <a:rPr lang="en-US" dirty="0" smtClean="0"/>
              <a:t>Fine was issued even though business had COVID-19 related losses.</a:t>
            </a:r>
            <a:endParaRPr lang="en-US" dirty="0"/>
          </a:p>
          <a:p>
            <a:endParaRPr lang="en-US" dirty="0"/>
          </a:p>
        </p:txBody>
      </p:sp>
    </p:spTree>
    <p:extLst>
      <p:ext uri="{BB962C8B-B14F-4D97-AF65-F5344CB8AC3E}">
        <p14:creationId xmlns:p14="http://schemas.microsoft.com/office/powerpoint/2010/main" val="1885633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fontScale="92500"/>
          </a:bodyPr>
          <a:lstStyle/>
          <a:p>
            <a:r>
              <a:rPr lang="en-US" b="1" dirty="0" smtClean="0"/>
              <a:t>N. Alexander Erlam</a:t>
            </a:r>
            <a:r>
              <a:rPr lang="en-US" dirty="0" smtClean="0"/>
              <a:t>, General Counsel</a:t>
            </a:r>
          </a:p>
          <a:p>
            <a:pPr algn="just"/>
            <a:r>
              <a:rPr lang="en-US" sz="1300" dirty="0" smtClean="0"/>
              <a:t>Alex Erlam </a:t>
            </a:r>
            <a:r>
              <a:rPr lang="en-US" sz="1300" dirty="0"/>
              <a:t>is </a:t>
            </a:r>
            <a:r>
              <a:rPr lang="en-US" sz="1300" dirty="0" err="1" smtClean="0"/>
              <a:t>Truescreen’s</a:t>
            </a:r>
            <a:r>
              <a:rPr lang="en-US" sz="1300" dirty="0" smtClean="0"/>
              <a:t> </a:t>
            </a:r>
            <a:r>
              <a:rPr lang="en-US" sz="1300" dirty="0"/>
              <a:t>general counsel and employment law specialist. Alex has over 25 years of experience in all areas of employment law, and has developed expertise in background screening law, including the FCRA, the Gramm-Leach-Bliley Act, and the Drivers Protection </a:t>
            </a:r>
            <a:r>
              <a:rPr lang="en-US" sz="1300" dirty="0" smtClean="0"/>
              <a:t>Act, </a:t>
            </a:r>
            <a:r>
              <a:rPr lang="en-US" sz="1300" dirty="0"/>
              <a:t>discrimination law, and immigration law, as well as general human resources expertise. Alex recently served on the Association of Corporate Counsel Board of Directors and is a past president of its Greater Philadelphia chapter. In his role at </a:t>
            </a:r>
            <a:r>
              <a:rPr lang="en-US" sz="1300" dirty="0" smtClean="0"/>
              <a:t>Truescreen</a:t>
            </a:r>
            <a:r>
              <a:rPr lang="en-US" sz="1300" dirty="0" smtClean="0"/>
              <a:t>, </a:t>
            </a:r>
            <a:r>
              <a:rPr lang="en-US" sz="1300" dirty="0"/>
              <a:t>Alex directs the company’s legal affairs and is responsible for maintaining compliance with all applicable laws and regulations. He serves as our expert resource to clients on legal and regulatory developments and case law. Alex has a law degree from the Temple University James E. Beasley School of Law and a bachelor’s degree in political science/pre-law from Villanova University. </a:t>
            </a:r>
          </a:p>
          <a:p>
            <a:r>
              <a:rPr lang="en-US" b="1" dirty="0" smtClean="0"/>
              <a:t>John W. Mazzeo</a:t>
            </a:r>
            <a:r>
              <a:rPr lang="en-US" dirty="0" smtClean="0"/>
              <a:t>, Associate General Counsel – Director of I-9 and E-Verify Compliance</a:t>
            </a:r>
          </a:p>
          <a:p>
            <a:r>
              <a:rPr lang="en-US" sz="1300" dirty="0" smtClean="0"/>
              <a:t>John Mazzeo is </a:t>
            </a:r>
            <a:r>
              <a:rPr lang="en-US" sz="1300" dirty="0" err="1" smtClean="0"/>
              <a:t>Truescreen’s</a:t>
            </a:r>
            <a:r>
              <a:rPr lang="en-US" sz="1300" dirty="0" smtClean="0"/>
              <a:t> </a:t>
            </a:r>
            <a:r>
              <a:rPr lang="en-US" sz="1300" dirty="0"/>
              <a:t>new Associate General Counsel and Director of I-9 and E-Verify </a:t>
            </a:r>
            <a:r>
              <a:rPr lang="en-US" sz="1300" dirty="0" smtClean="0"/>
              <a:t>compliance. Previously, John served </a:t>
            </a:r>
            <a:r>
              <a:rPr lang="en-US" sz="1300" dirty="0"/>
              <a:t>as an Assistant Chief Counsel with </a:t>
            </a:r>
            <a:r>
              <a:rPr lang="en-US" sz="1300" dirty="0" smtClean="0"/>
              <a:t>Immigration </a:t>
            </a:r>
            <a:r>
              <a:rPr lang="en-US" sz="1300" dirty="0"/>
              <a:t>and </a:t>
            </a:r>
            <a:r>
              <a:rPr lang="en-US" sz="1300" dirty="0" smtClean="0"/>
              <a:t>Customs </a:t>
            </a:r>
            <a:r>
              <a:rPr lang="en-US" sz="1300" dirty="0"/>
              <a:t>Enforcement, a component of the Department of Homeland </a:t>
            </a:r>
            <a:r>
              <a:rPr lang="en-US" sz="1300" dirty="0" smtClean="0"/>
              <a:t>Security where he </a:t>
            </a:r>
            <a:r>
              <a:rPr lang="en-US" sz="1300" dirty="0"/>
              <a:t>served as the legal counsel for all worksite enforcement and Form I-9 investigations and sanctions in Pennsylvania, Delaware, and West Virginia. During his tenure with DHS-ICE, John conducted regular meetings with Homeland Security Investigations Auditors and Special Agents concerning changes in the law and points of </a:t>
            </a:r>
            <a:r>
              <a:rPr lang="en-US" sz="1300" dirty="0" smtClean="0"/>
              <a:t>concern.</a:t>
            </a:r>
            <a:r>
              <a:rPr lang="en-US" sz="1300" dirty="0"/>
              <a:t>  In his role at </a:t>
            </a:r>
            <a:r>
              <a:rPr lang="en-US" sz="1300" dirty="0" smtClean="0"/>
              <a:t>Truescreen</a:t>
            </a:r>
            <a:r>
              <a:rPr lang="en-US" sz="1300" dirty="0" smtClean="0"/>
              <a:t>, </a:t>
            </a:r>
            <a:r>
              <a:rPr lang="en-US" sz="1300" dirty="0"/>
              <a:t>John focuses on supporting our I-9 and E-Verify </a:t>
            </a:r>
            <a:r>
              <a:rPr lang="en-US" sz="1300" dirty="0" smtClean="0"/>
              <a:t>operations </a:t>
            </a:r>
            <a:r>
              <a:rPr lang="en-US" sz="1300" dirty="0"/>
              <a:t>division regarding compliance and best practices. John is available to all of our clients as </a:t>
            </a:r>
            <a:r>
              <a:rPr lang="en-US" sz="1300" dirty="0" smtClean="0"/>
              <a:t>a subject matter expert on </a:t>
            </a:r>
            <a:r>
              <a:rPr lang="en-US" sz="1300" dirty="0"/>
              <a:t>issues involving I-9 and E-Verify. John holds a Juris Doctor from the Drexel University Thomas R. Kline School of Law, and an undergraduate degree from </a:t>
            </a:r>
            <a:r>
              <a:rPr lang="en-US" sz="1300" dirty="0" err="1"/>
              <a:t>Ursinus</a:t>
            </a:r>
            <a:r>
              <a:rPr lang="en-US" sz="1300" dirty="0"/>
              <a:t> College. Like Alex, John is also a member of the Association of Corporate Counsel.</a:t>
            </a:r>
          </a:p>
        </p:txBody>
      </p:sp>
    </p:spTree>
    <p:extLst>
      <p:ext uri="{BB962C8B-B14F-4D97-AF65-F5344CB8AC3E}">
        <p14:creationId xmlns:p14="http://schemas.microsoft.com/office/powerpoint/2010/main" val="3107972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“Compliance with the law is the expectation, not the exception.”</a:t>
            </a:r>
            <a:endParaRPr lang="en-US" dirty="0"/>
          </a:p>
        </p:txBody>
      </p:sp>
      <p:pic>
        <p:nvPicPr>
          <p:cNvPr id="4" name="Picture 3"/>
          <p:cNvPicPr>
            <a:picLocks noChangeAspect="1"/>
          </p:cNvPicPr>
          <p:nvPr/>
        </p:nvPicPr>
        <p:blipFill>
          <a:blip r:embed="rId3"/>
          <a:stretch>
            <a:fillRect/>
          </a:stretch>
        </p:blipFill>
        <p:spPr>
          <a:xfrm>
            <a:off x="1743075" y="2214921"/>
            <a:ext cx="5657850" cy="3190157"/>
          </a:xfrm>
          <a:prstGeom prst="rect">
            <a:avLst/>
          </a:prstGeom>
          <a:ln w="6350">
            <a:solidFill>
              <a:schemeClr val="tx1">
                <a:lumMod val="75000"/>
                <a:lumOff val="25000"/>
              </a:schemeClr>
            </a:solidFill>
          </a:ln>
        </p:spPr>
      </p:pic>
    </p:spTree>
    <p:extLst>
      <p:ext uri="{BB962C8B-B14F-4D97-AF65-F5344CB8AC3E}">
        <p14:creationId xmlns:p14="http://schemas.microsoft.com/office/powerpoint/2010/main" val="1857239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E-VERIFY</a:t>
            </a:r>
            <a:endParaRPr lang="en-US" dirty="0"/>
          </a:p>
        </p:txBody>
      </p:sp>
      <p:sp>
        <p:nvSpPr>
          <p:cNvPr id="3" name="Content Placeholder 2"/>
          <p:cNvSpPr>
            <a:spLocks noGrp="1"/>
          </p:cNvSpPr>
          <p:nvPr>
            <p:ph idx="1"/>
          </p:nvPr>
        </p:nvSpPr>
        <p:spPr>
          <a:xfrm>
            <a:off x="457200" y="1600200"/>
            <a:ext cx="5562600" cy="4419600"/>
          </a:xfrm>
        </p:spPr>
        <p:txBody>
          <a:bodyPr/>
          <a:lstStyle/>
          <a:p>
            <a:r>
              <a:rPr lang="en-US" dirty="0"/>
              <a:t>Free web-based platform that allows an employer to quickly and easily check the employment authorization status of new hires. </a:t>
            </a:r>
          </a:p>
          <a:p>
            <a:r>
              <a:rPr lang="en-US" dirty="0"/>
              <a:t>Partnership between the Department of Homeland Security (DHS) and the Social Security Administration (SSA).</a:t>
            </a:r>
          </a:p>
          <a:p>
            <a:r>
              <a:rPr lang="en-US" dirty="0"/>
              <a:t>Required in some states for all employees. </a:t>
            </a:r>
          </a:p>
          <a:p>
            <a:r>
              <a:rPr lang="en-US" dirty="0"/>
              <a:t>Required for every employer who is the recipient of </a:t>
            </a:r>
            <a:r>
              <a:rPr lang="en-US" dirty="0" smtClean="0"/>
              <a:t>certain federal contracts </a:t>
            </a:r>
            <a:r>
              <a:rPr lang="en-US" dirty="0"/>
              <a:t>issued after September 8, 2009.</a:t>
            </a:r>
          </a:p>
          <a:p>
            <a:r>
              <a:rPr lang="en-US" dirty="0"/>
              <a:t>Not to be used for prescreening and does not constitute a safe harbor from I-9 Audits.</a:t>
            </a:r>
          </a:p>
          <a:p>
            <a:endParaRPr lang="en-US" dirty="0"/>
          </a:p>
        </p:txBody>
      </p:sp>
      <p:pic>
        <p:nvPicPr>
          <p:cNvPr id="4" name="Picture 3"/>
          <p:cNvPicPr>
            <a:picLocks noChangeAspect="1"/>
          </p:cNvPicPr>
          <p:nvPr/>
        </p:nvPicPr>
        <p:blipFill>
          <a:blip r:embed="rId2"/>
          <a:stretch>
            <a:fillRect/>
          </a:stretch>
        </p:blipFill>
        <p:spPr>
          <a:xfrm>
            <a:off x="6400800" y="1524000"/>
            <a:ext cx="2362200" cy="2362200"/>
          </a:xfrm>
          <a:prstGeom prst="rect">
            <a:avLst/>
          </a:prstGeom>
        </p:spPr>
      </p:pic>
    </p:spTree>
    <p:extLst>
      <p:ext uri="{BB962C8B-B14F-4D97-AF65-F5344CB8AC3E}">
        <p14:creationId xmlns:p14="http://schemas.microsoft.com/office/powerpoint/2010/main" val="3205437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OFFERED</a:t>
            </a:r>
            <a:endParaRPr lang="en-US" dirty="0"/>
          </a:p>
        </p:txBody>
      </p:sp>
      <p:sp>
        <p:nvSpPr>
          <p:cNvPr id="3" name="Content Placeholder 2"/>
          <p:cNvSpPr>
            <a:spLocks noGrp="1"/>
          </p:cNvSpPr>
          <p:nvPr>
            <p:ph idx="1"/>
          </p:nvPr>
        </p:nvSpPr>
        <p:spPr/>
        <p:txBody>
          <a:bodyPr/>
          <a:lstStyle/>
          <a:p>
            <a:r>
              <a:rPr lang="en-US" dirty="0"/>
              <a:t>I-9 Management Tool:</a:t>
            </a:r>
          </a:p>
          <a:p>
            <a:pPr lvl="1"/>
            <a:r>
              <a:rPr lang="en-US" dirty="0"/>
              <a:t>Enables seamless completion and indexing of Form I-9.</a:t>
            </a:r>
          </a:p>
          <a:p>
            <a:pPr lvl="1"/>
            <a:r>
              <a:rPr lang="en-US" dirty="0"/>
              <a:t>Ability to set alerts (for reverification) and for destruction.</a:t>
            </a:r>
          </a:p>
          <a:p>
            <a:pPr lvl="1"/>
            <a:r>
              <a:rPr lang="en-US" dirty="0"/>
              <a:t>Established customer support channels including an on-staff attorney who specializes in Form I-9 compliance.</a:t>
            </a:r>
          </a:p>
          <a:p>
            <a:r>
              <a:rPr lang="en-US" dirty="0"/>
              <a:t>Remote Verification and Completion of Section 2:</a:t>
            </a:r>
          </a:p>
          <a:p>
            <a:pPr lvl="1"/>
            <a:r>
              <a:rPr lang="en-US" dirty="0"/>
              <a:t>Through our nationwide Fieldprint Remote Service Network, your remote hires can process their Forms I-9 conveniently and efficiently.</a:t>
            </a:r>
          </a:p>
          <a:p>
            <a:r>
              <a:rPr lang="en-US" dirty="0"/>
              <a:t>Indexing of Historical Forms I-9.</a:t>
            </a:r>
          </a:p>
          <a:p>
            <a:r>
              <a:rPr lang="en-US" dirty="0"/>
              <a:t>Auditing and Remediation of Historical Forms I-9.</a:t>
            </a:r>
          </a:p>
          <a:p>
            <a:r>
              <a:rPr lang="en-US" dirty="0"/>
              <a:t>E-Verify Solution.</a:t>
            </a:r>
          </a:p>
          <a:p>
            <a:endParaRPr lang="en-US" dirty="0"/>
          </a:p>
        </p:txBody>
      </p:sp>
      <p:pic>
        <p:nvPicPr>
          <p:cNvPr id="6" name="Picture 5"/>
          <p:cNvPicPr>
            <a:picLocks noChangeAspect="1"/>
          </p:cNvPicPr>
          <p:nvPr/>
        </p:nvPicPr>
        <p:blipFill>
          <a:blip r:embed="rId2"/>
          <a:stretch>
            <a:fillRect/>
          </a:stretch>
        </p:blipFill>
        <p:spPr>
          <a:xfrm>
            <a:off x="6127750" y="4572000"/>
            <a:ext cx="3016250" cy="1905000"/>
          </a:xfrm>
          <a:prstGeom prst="rect">
            <a:avLst/>
          </a:prstGeom>
        </p:spPr>
      </p:pic>
    </p:spTree>
    <p:extLst>
      <p:ext uri="{BB962C8B-B14F-4D97-AF65-F5344CB8AC3E}">
        <p14:creationId xmlns:p14="http://schemas.microsoft.com/office/powerpoint/2010/main" val="2069517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3854043"/>
            <a:ext cx="9144000" cy="696097"/>
          </a:xfrm>
          <a:prstGeom prst="rect">
            <a:avLst/>
          </a:prstGeom>
        </p:spPr>
        <p:txBody>
          <a:bodyPr>
            <a:normAutofit/>
          </a:bodyPr>
          <a:lstStyle>
            <a:lvl1pPr marL="0" indent="0" algn="ctr" defTabSz="914400" rtl="0" eaLnBrk="1" latinLnBrk="0" hangingPunct="1">
              <a:spcBef>
                <a:spcPct val="20000"/>
              </a:spcBef>
              <a:buFont typeface="Arial" panose="020B0604020202020204" pitchFamily="34" charset="0"/>
              <a:buNone/>
              <a:defRPr sz="2400" b="1" kern="1200">
                <a:solidFill>
                  <a:srgbClr val="A0CF67"/>
                </a:solidFill>
                <a:latin typeface="Century Gothic" panose="020B0502020202020204"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dirty="0" smtClean="0">
                <a:solidFill>
                  <a:srgbClr val="00B0F0"/>
                </a:solidFill>
                <a:latin typeface="Calibri" panose="020F0502020204030204" pitchFamily="34" charset="0"/>
                <a:cs typeface="Calibri" panose="020F0502020204030204" pitchFamily="34" charset="0"/>
              </a:rPr>
              <a:t>ALEX ERLAM   |   JOHN MAZZEO</a:t>
            </a:r>
          </a:p>
        </p:txBody>
      </p:sp>
      <p:cxnSp>
        <p:nvCxnSpPr>
          <p:cNvPr id="4" name="Straight Connector 3"/>
          <p:cNvCxnSpPr/>
          <p:nvPr/>
        </p:nvCxnSpPr>
        <p:spPr>
          <a:xfrm>
            <a:off x="1295400" y="3722238"/>
            <a:ext cx="6477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0" y="2667000"/>
            <a:ext cx="9144000" cy="1044940"/>
          </a:xfrm>
          <a:prstGeom prst="rect">
            <a:avLst/>
          </a:prstGeom>
        </p:spPr>
        <p:txBody>
          <a:bodyPr>
            <a:noAutofit/>
          </a:bodyPr>
          <a:lstStyle>
            <a:lvl1pPr algn="ctr" defTabSz="914400" rtl="0" eaLnBrk="1" latinLnBrk="0" hangingPunct="1">
              <a:spcBef>
                <a:spcPct val="0"/>
              </a:spcBef>
              <a:buNone/>
              <a:defRPr sz="4800" b="1" kern="1200">
                <a:solidFill>
                  <a:schemeClr val="tx1">
                    <a:lumMod val="75000"/>
                    <a:lumOff val="25000"/>
                  </a:schemeClr>
                </a:solidFill>
                <a:latin typeface="Century Gothic" panose="020B0502020202020204" pitchFamily="34" charset="0"/>
                <a:ea typeface="+mj-ea"/>
                <a:cs typeface="+mj-cs"/>
              </a:defRPr>
            </a:lvl1pPr>
          </a:lstStyle>
          <a:p>
            <a:pPr algn="ctr"/>
            <a:r>
              <a:rPr lang="en-US" sz="6000" dirty="0" smtClean="0">
                <a:solidFill>
                  <a:schemeClr val="tx1">
                    <a:lumMod val="85000"/>
                    <a:lumOff val="15000"/>
                  </a:schemeClr>
                </a:solidFill>
                <a:latin typeface="+mn-lt"/>
              </a:rPr>
              <a:t>QUESTIONS?</a:t>
            </a:r>
          </a:p>
        </p:txBody>
      </p:sp>
      <p:sp>
        <p:nvSpPr>
          <p:cNvPr id="2" name="Rectangle 1"/>
          <p:cNvSpPr/>
          <p:nvPr/>
        </p:nvSpPr>
        <p:spPr>
          <a:xfrm>
            <a:off x="1697182" y="4168851"/>
            <a:ext cx="5770418" cy="369332"/>
          </a:xfrm>
          <a:prstGeom prst="rect">
            <a:avLst/>
          </a:prstGeom>
        </p:spPr>
        <p:txBody>
          <a:bodyPr wrap="square">
            <a:spAutoFit/>
          </a:bodyPr>
          <a:lstStyle/>
          <a:p>
            <a:pPr algn="ctr"/>
            <a:r>
              <a:rPr lang="en-US" dirty="0" smtClean="0">
                <a:latin typeface="Calibri" panose="020F0502020204030204" pitchFamily="34" charset="0"/>
                <a:cs typeface="Calibri" panose="020F0502020204030204" pitchFamily="34" charset="0"/>
                <a:hlinkClick r:id="rId2"/>
              </a:rPr>
              <a:t>aerlam@</a:t>
            </a:r>
            <a:r>
              <a:rPr lang="en-US" dirty="0">
                <a:latin typeface="Calibri" panose="020F0502020204030204" pitchFamily="34" charset="0"/>
                <a:cs typeface="Calibri" panose="020F0502020204030204" pitchFamily="34" charset="0"/>
                <a:hlinkClick r:id="rId2"/>
              </a:rPr>
              <a:t>truescreen</a:t>
            </a:r>
            <a:r>
              <a:rPr lang="en-US" dirty="0" smtClean="0">
                <a:latin typeface="Calibri" panose="020F0502020204030204" pitchFamily="34" charset="0"/>
                <a:cs typeface="Calibri" panose="020F0502020204030204" pitchFamily="34" charset="0"/>
                <a:hlinkClick r:id="rId2"/>
              </a:rPr>
              <a:t>.com</a:t>
            </a:r>
            <a:r>
              <a:rPr lang="en-US"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hlinkClick r:id="rId3"/>
              </a:rPr>
              <a:t>jmazzeo@truescreen.com</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0307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AGENDA</a:t>
            </a:r>
            <a:endParaRPr lang="en-US" dirty="0"/>
          </a:p>
        </p:txBody>
      </p:sp>
      <p:sp>
        <p:nvSpPr>
          <p:cNvPr id="3" name="Content Placeholder 2"/>
          <p:cNvSpPr>
            <a:spLocks noGrp="1"/>
          </p:cNvSpPr>
          <p:nvPr>
            <p:ph idx="1"/>
          </p:nvPr>
        </p:nvSpPr>
        <p:spPr>
          <a:xfrm>
            <a:off x="609600" y="1676400"/>
            <a:ext cx="6781800" cy="1524000"/>
          </a:xfrm>
        </p:spPr>
        <p:txBody>
          <a:bodyPr>
            <a:normAutofit fontScale="25000" lnSpcReduction="20000"/>
          </a:bodyPr>
          <a:lstStyle/>
          <a:p>
            <a:r>
              <a:rPr lang="en-US" sz="8000" dirty="0" smtClean="0"/>
              <a:t>Session I – Overview of Form I-9</a:t>
            </a:r>
          </a:p>
          <a:p>
            <a:r>
              <a:rPr lang="en-US" sz="8000" dirty="0" smtClean="0"/>
              <a:t>Session II – Advanced Form I-9 Issues</a:t>
            </a:r>
          </a:p>
          <a:p>
            <a:r>
              <a:rPr lang="en-US" sz="8000" dirty="0" smtClean="0"/>
              <a:t>Session III – Handling the Form I-9 Audit</a:t>
            </a:r>
          </a:p>
          <a:p>
            <a:r>
              <a:rPr lang="en-US" sz="8000" dirty="0" smtClean="0"/>
              <a:t>Session IV – Overview of the E-Verify Program</a:t>
            </a:r>
          </a:p>
          <a:p>
            <a:endParaRPr lang="en-US" sz="4900" dirty="0"/>
          </a:p>
          <a:p>
            <a:endParaRPr lang="en-US" sz="4900" dirty="0" smtClean="0"/>
          </a:p>
          <a:p>
            <a:endParaRPr lang="en-US" dirty="0"/>
          </a:p>
        </p:txBody>
      </p:sp>
      <p:sp>
        <p:nvSpPr>
          <p:cNvPr id="5" name="Content Placeholder 2"/>
          <p:cNvSpPr txBox="1">
            <a:spLocks/>
          </p:cNvSpPr>
          <p:nvPr/>
        </p:nvSpPr>
        <p:spPr>
          <a:xfrm>
            <a:off x="321873" y="5733802"/>
            <a:ext cx="6019800" cy="657101"/>
          </a:xfrm>
          <a:prstGeom prst="rect">
            <a:avLst/>
          </a:prstGeom>
        </p:spPr>
        <p:txBody>
          <a:bodyPr>
            <a:normAutofit/>
          </a:bodyPr>
          <a:lstStyle>
            <a:lvl1pPr marL="342900" indent="-342900" algn="l" defTabSz="914400" rtl="0" eaLnBrk="1" latinLnBrk="0" hangingPunct="1">
              <a:spcBef>
                <a:spcPct val="20000"/>
              </a:spcBef>
              <a:buClr>
                <a:srgbClr val="002060"/>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Clr>
                <a:srgbClr val="002060"/>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Clr>
                <a:srgbClr val="002060"/>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Clr>
                <a:srgbClr val="002060"/>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Clr>
                <a:srgbClr val="002060"/>
              </a:buClr>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dirty="0">
                <a:solidFill>
                  <a:schemeClr val="tx1">
                    <a:lumMod val="50000"/>
                    <a:lumOff val="50000"/>
                  </a:schemeClr>
                </a:solidFill>
              </a:rPr>
              <a:t>This webinar is designed solely for informational purposes, and should not be inferred or understood as legal advice or binding case law, nor shared with any third parties. Persons in need of legal assistance should seek the advice of competent legal counsel. </a:t>
            </a:r>
          </a:p>
          <a:p>
            <a:endParaRPr lang="en-US" sz="1050" dirty="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endParaRPr lang="en-US" sz="1050" dirty="0" smtClean="0">
              <a:solidFill>
                <a:schemeClr val="tx1">
                  <a:lumMod val="50000"/>
                  <a:lumOff val="50000"/>
                </a:schemeClr>
              </a:solidFill>
            </a:endParaRPr>
          </a:p>
          <a:p>
            <a:pPr marL="0" indent="0">
              <a:buNone/>
            </a:pPr>
            <a:endParaRPr lang="en-US" sz="1050" dirty="0" smtClean="0">
              <a:solidFill>
                <a:schemeClr val="tx1">
                  <a:lumMod val="50000"/>
                  <a:lumOff val="50000"/>
                </a:schemeClr>
              </a:solidFill>
            </a:endParaRPr>
          </a:p>
          <a:p>
            <a:endParaRPr lang="en-US" sz="1050" dirty="0">
              <a:solidFill>
                <a:schemeClr val="tx1">
                  <a:lumMod val="50000"/>
                  <a:lumOff val="50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971800"/>
            <a:ext cx="2933700" cy="2600325"/>
          </a:xfrm>
          <a:prstGeom prst="rect">
            <a:avLst/>
          </a:prstGeom>
        </p:spPr>
      </p:pic>
    </p:spTree>
    <p:extLst>
      <p:ext uri="{BB962C8B-B14F-4D97-AF65-F5344CB8AC3E}">
        <p14:creationId xmlns:p14="http://schemas.microsoft.com/office/powerpoint/2010/main" val="560275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normAutofit/>
          </a:bodyPr>
          <a:lstStyle/>
          <a:p>
            <a:r>
              <a:rPr lang="en-US" sz="2400" dirty="0" smtClean="0"/>
              <a:t>Overview of Form I-9</a:t>
            </a:r>
          </a:p>
          <a:p>
            <a:r>
              <a:rPr lang="en-US" sz="2400" dirty="0" smtClean="0"/>
              <a:t>Dissecting </a:t>
            </a:r>
            <a:r>
              <a:rPr lang="en-US" sz="2400" dirty="0"/>
              <a:t>the Form </a:t>
            </a:r>
            <a:r>
              <a:rPr lang="en-US" sz="2400" dirty="0" smtClean="0"/>
              <a:t>I-9</a:t>
            </a:r>
          </a:p>
          <a:p>
            <a:r>
              <a:rPr lang="en-US" sz="2400" dirty="0" smtClean="0"/>
              <a:t>COVID-19 Flexibilities</a:t>
            </a:r>
            <a:endParaRPr lang="en-US" sz="2400" dirty="0"/>
          </a:p>
          <a:p>
            <a:r>
              <a:rPr lang="en-US" sz="2400" dirty="0"/>
              <a:t>Storage and Retention Requirements</a:t>
            </a:r>
          </a:p>
          <a:p>
            <a:r>
              <a:rPr lang="en-US" sz="2400" dirty="0"/>
              <a:t>Notable Issues</a:t>
            </a:r>
          </a:p>
          <a:p>
            <a:r>
              <a:rPr lang="en-US" sz="2400" dirty="0" smtClean="0"/>
              <a:t>Audits and Enforcement</a:t>
            </a:r>
          </a:p>
          <a:p>
            <a:r>
              <a:rPr lang="en-US" sz="2400" dirty="0" smtClean="0"/>
              <a:t>Case Studies</a:t>
            </a:r>
          </a:p>
          <a:p>
            <a:r>
              <a:rPr lang="en-US" sz="2400" dirty="0" smtClean="0"/>
              <a:t>Services Offered</a:t>
            </a:r>
          </a:p>
          <a:p>
            <a:pPr marL="0" indent="0">
              <a:buNone/>
            </a:pPr>
            <a:endParaRPr lang="en-US" sz="2400" dirty="0" smtClean="0"/>
          </a:p>
          <a:p>
            <a:endParaRPr lang="en-US" dirty="0"/>
          </a:p>
        </p:txBody>
      </p:sp>
      <p:pic>
        <p:nvPicPr>
          <p:cNvPr id="4" name="Picture 3"/>
          <p:cNvPicPr>
            <a:picLocks noChangeAspect="1"/>
          </p:cNvPicPr>
          <p:nvPr/>
        </p:nvPicPr>
        <p:blipFill>
          <a:blip r:embed="rId2"/>
          <a:stretch>
            <a:fillRect/>
          </a:stretch>
        </p:blipFill>
        <p:spPr>
          <a:xfrm>
            <a:off x="5943600" y="1752600"/>
            <a:ext cx="2913993" cy="3124200"/>
          </a:xfrm>
          <a:prstGeom prst="rect">
            <a:avLst/>
          </a:prstGeom>
          <a:ln>
            <a:solidFill>
              <a:schemeClr val="accent1">
                <a:lumMod val="75000"/>
              </a:schemeClr>
            </a:solidFill>
          </a:ln>
        </p:spPr>
      </p:pic>
    </p:spTree>
    <p:extLst>
      <p:ext uri="{BB962C8B-B14F-4D97-AF65-F5344CB8AC3E}">
        <p14:creationId xmlns:p14="http://schemas.microsoft.com/office/powerpoint/2010/main" val="3563902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FORM I-9</a:t>
            </a:r>
            <a:endParaRPr lang="en-US" dirty="0"/>
          </a:p>
        </p:txBody>
      </p:sp>
      <p:sp>
        <p:nvSpPr>
          <p:cNvPr id="3" name="Content Placeholder 2"/>
          <p:cNvSpPr>
            <a:spLocks noGrp="1"/>
          </p:cNvSpPr>
          <p:nvPr>
            <p:ph idx="1"/>
          </p:nvPr>
        </p:nvSpPr>
        <p:spPr/>
        <p:txBody>
          <a:bodyPr/>
          <a:lstStyle/>
          <a:p>
            <a:r>
              <a:rPr lang="en-US" dirty="0" smtClean="0"/>
              <a:t>The </a:t>
            </a:r>
            <a:r>
              <a:rPr lang="en-US" dirty="0"/>
              <a:t>Immigrant Reform and Control Act (</a:t>
            </a:r>
            <a:r>
              <a:rPr lang="en-US" dirty="0" err="1" smtClean="0"/>
              <a:t>IRCA</a:t>
            </a:r>
            <a:r>
              <a:rPr lang="en-US" dirty="0" smtClean="0"/>
              <a:t>) prohibits </a:t>
            </a:r>
            <a:r>
              <a:rPr lang="en-US" dirty="0"/>
              <a:t>employers from hiring individuals </a:t>
            </a:r>
            <a:r>
              <a:rPr lang="en-US" dirty="0" smtClean="0"/>
              <a:t>without </a:t>
            </a:r>
            <a:r>
              <a:rPr lang="en-US" dirty="0"/>
              <a:t>verifying their identity and work authorization. </a:t>
            </a:r>
          </a:p>
          <a:p>
            <a:r>
              <a:rPr lang="en-US" dirty="0" smtClean="0"/>
              <a:t>Form I-9, Employment Eligibility Verification Form, is </a:t>
            </a:r>
            <a:r>
              <a:rPr lang="en-US" dirty="0"/>
              <a:t>required for each employee hired after November 6, 1986. </a:t>
            </a:r>
          </a:p>
          <a:p>
            <a:r>
              <a:rPr lang="en-US" dirty="0" smtClean="0"/>
              <a:t>The employer or his/her </a:t>
            </a:r>
            <a:r>
              <a:rPr lang="en-US" dirty="0"/>
              <a:t>authorized representative must supply the employee with the instructions and List of Acceptable Documents in either print or electronic form</a:t>
            </a:r>
            <a:r>
              <a:rPr lang="en-US" dirty="0" smtClean="0"/>
              <a:t>.</a:t>
            </a:r>
          </a:p>
          <a:p>
            <a:r>
              <a:rPr lang="en-US" dirty="0"/>
              <a:t>Form I-9 cannot be used for </a:t>
            </a:r>
            <a:r>
              <a:rPr lang="en-US" dirty="0" smtClean="0"/>
              <a:t>prescreening.</a:t>
            </a:r>
            <a:endParaRPr lang="en-US" dirty="0"/>
          </a:p>
          <a:p>
            <a:endParaRPr lang="en-US" dirty="0"/>
          </a:p>
        </p:txBody>
      </p:sp>
      <p:pic>
        <p:nvPicPr>
          <p:cNvPr id="4" name="Picture 3"/>
          <p:cNvPicPr>
            <a:picLocks noChangeAspect="1"/>
          </p:cNvPicPr>
          <p:nvPr/>
        </p:nvPicPr>
        <p:blipFill>
          <a:blip r:embed="rId2"/>
          <a:stretch>
            <a:fillRect/>
          </a:stretch>
        </p:blipFill>
        <p:spPr>
          <a:xfrm>
            <a:off x="914400" y="4419600"/>
            <a:ext cx="3390899" cy="1873918"/>
          </a:xfrm>
          <a:prstGeom prst="rect">
            <a:avLst/>
          </a:prstGeom>
          <a:ln>
            <a:solidFill>
              <a:schemeClr val="accent1">
                <a:lumMod val="75000"/>
              </a:schemeClr>
            </a:solidFill>
          </a:ln>
        </p:spPr>
      </p:pic>
    </p:spTree>
    <p:extLst>
      <p:ext uri="{BB962C8B-B14F-4D97-AF65-F5344CB8AC3E}">
        <p14:creationId xmlns:p14="http://schemas.microsoft.com/office/powerpoint/2010/main" val="3304612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856895">
            <a:off x="5940488" y="1933526"/>
            <a:ext cx="3005647" cy="1715958"/>
          </a:xfrm>
          <a:prstGeom prst="rect">
            <a:avLst/>
          </a:prstGeom>
        </p:spPr>
      </p:pic>
      <p:sp>
        <p:nvSpPr>
          <p:cNvPr id="2" name="Title 1"/>
          <p:cNvSpPr>
            <a:spLocks noGrp="1"/>
          </p:cNvSpPr>
          <p:nvPr>
            <p:ph type="title"/>
          </p:nvPr>
        </p:nvSpPr>
        <p:spPr/>
        <p:txBody>
          <a:bodyPr/>
          <a:lstStyle/>
          <a:p>
            <a:r>
              <a:rPr lang="en-US" dirty="0" smtClean="0"/>
              <a:t>THREE VERSIONS OF FORM I-9</a:t>
            </a:r>
            <a:endParaRPr lang="en-US" dirty="0"/>
          </a:p>
        </p:txBody>
      </p:sp>
      <p:sp>
        <p:nvSpPr>
          <p:cNvPr id="3" name="Content Placeholder 2"/>
          <p:cNvSpPr>
            <a:spLocks noGrp="1"/>
          </p:cNvSpPr>
          <p:nvPr>
            <p:ph idx="1"/>
          </p:nvPr>
        </p:nvSpPr>
        <p:spPr>
          <a:xfrm>
            <a:off x="457200" y="1600200"/>
            <a:ext cx="5486400" cy="4419600"/>
          </a:xfrm>
        </p:spPr>
        <p:txBody>
          <a:bodyPr/>
          <a:lstStyle/>
          <a:p>
            <a:r>
              <a:rPr lang="en-US" dirty="0"/>
              <a:t>Paper version.</a:t>
            </a:r>
          </a:p>
          <a:p>
            <a:r>
              <a:rPr lang="en-US" dirty="0"/>
              <a:t>“Smart” version.</a:t>
            </a:r>
          </a:p>
          <a:p>
            <a:r>
              <a:rPr lang="en-US" dirty="0"/>
              <a:t>Electronic </a:t>
            </a:r>
            <a:r>
              <a:rPr lang="en-US" dirty="0" smtClean="0"/>
              <a:t>version</a:t>
            </a:r>
            <a:r>
              <a:rPr lang="en-US" dirty="0"/>
              <a:t>.</a:t>
            </a:r>
          </a:p>
          <a:p>
            <a:r>
              <a:rPr lang="en-US" dirty="0"/>
              <a:t>The Form I-9 is available in English and </a:t>
            </a:r>
            <a:r>
              <a:rPr lang="en-US" dirty="0" smtClean="0"/>
              <a:t>Spanish </a:t>
            </a:r>
            <a:endParaRPr lang="en-US" dirty="0"/>
          </a:p>
          <a:p>
            <a:pPr lvl="1"/>
            <a:r>
              <a:rPr lang="en-US" dirty="0" smtClean="0"/>
              <a:t>The English </a:t>
            </a:r>
            <a:r>
              <a:rPr lang="en-US" dirty="0"/>
              <a:t>version must be </a:t>
            </a:r>
            <a:r>
              <a:rPr lang="en-US" dirty="0" smtClean="0"/>
              <a:t>used everywhere  </a:t>
            </a:r>
            <a:r>
              <a:rPr lang="en-US" dirty="0"/>
              <a:t>except in Puerto </a:t>
            </a:r>
            <a:r>
              <a:rPr lang="en-US" dirty="0" smtClean="0"/>
              <a:t>Rico, but the </a:t>
            </a:r>
            <a:r>
              <a:rPr lang="en-US" dirty="0"/>
              <a:t>Spanish version may be used as a translation guide.</a:t>
            </a:r>
          </a:p>
          <a:p>
            <a:r>
              <a:rPr lang="en-US" dirty="0"/>
              <a:t>Must always use the current version of the Form I-9.</a:t>
            </a:r>
          </a:p>
          <a:p>
            <a:pPr lvl="1"/>
            <a:r>
              <a:rPr lang="en-US" dirty="0"/>
              <a:t>Expiration date is located in the top right corner, issue date is in the lower left corner.</a:t>
            </a:r>
          </a:p>
          <a:p>
            <a:endParaRPr lang="en-US" dirty="0"/>
          </a:p>
        </p:txBody>
      </p:sp>
    </p:spTree>
    <p:extLst>
      <p:ext uri="{BB962C8B-B14F-4D97-AF65-F5344CB8AC3E}">
        <p14:creationId xmlns:p14="http://schemas.microsoft.com/office/powerpoint/2010/main" val="3466196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2863" y="1390650"/>
            <a:ext cx="9058275" cy="2724150"/>
          </a:xfrm>
          <a:prstGeom prst="rect">
            <a:avLst/>
          </a:prstGeom>
        </p:spPr>
      </p:pic>
      <p:pic>
        <p:nvPicPr>
          <p:cNvPr id="5" name="Picture 4"/>
          <p:cNvPicPr>
            <a:picLocks noChangeAspect="1"/>
          </p:cNvPicPr>
          <p:nvPr/>
        </p:nvPicPr>
        <p:blipFill>
          <a:blip r:embed="rId3"/>
          <a:stretch>
            <a:fillRect/>
          </a:stretch>
        </p:blipFill>
        <p:spPr>
          <a:xfrm>
            <a:off x="114300" y="4600575"/>
            <a:ext cx="8915400" cy="962025"/>
          </a:xfrm>
          <a:prstGeom prst="rect">
            <a:avLst/>
          </a:prstGeom>
        </p:spPr>
      </p:pic>
    </p:spTree>
    <p:extLst>
      <p:ext uri="{BB962C8B-B14F-4D97-AF65-F5344CB8AC3E}">
        <p14:creationId xmlns:p14="http://schemas.microsoft.com/office/powerpoint/2010/main" val="2802550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I-9 HAS THREE SECTIONS</a:t>
            </a:r>
            <a:endParaRPr lang="en-US" dirty="0"/>
          </a:p>
        </p:txBody>
      </p:sp>
      <p:sp>
        <p:nvSpPr>
          <p:cNvPr id="3" name="Content Placeholder 2"/>
          <p:cNvSpPr>
            <a:spLocks noGrp="1"/>
          </p:cNvSpPr>
          <p:nvPr>
            <p:ph idx="1"/>
          </p:nvPr>
        </p:nvSpPr>
        <p:spPr/>
        <p:txBody>
          <a:bodyPr>
            <a:normAutofit/>
          </a:bodyPr>
          <a:lstStyle/>
          <a:p>
            <a:r>
              <a:rPr lang="en-US" b="1" dirty="0"/>
              <a:t>Section 1 </a:t>
            </a:r>
            <a:r>
              <a:rPr lang="en-US" dirty="0"/>
              <a:t>must be completed and signed by the employee at some point no earlier than the acceptance of the job offer and no later than the first day of employment</a:t>
            </a:r>
            <a:r>
              <a:rPr lang="en-US" dirty="0" smtClean="0"/>
              <a:t>.</a:t>
            </a:r>
          </a:p>
          <a:p>
            <a:pPr marL="0" indent="0">
              <a:buNone/>
            </a:pPr>
            <a:endParaRPr lang="en-US" dirty="0"/>
          </a:p>
          <a:p>
            <a:r>
              <a:rPr lang="en-US" b="1" dirty="0"/>
              <a:t>Section 2 </a:t>
            </a:r>
            <a:r>
              <a:rPr lang="en-US" dirty="0"/>
              <a:t>must be completed by the employer or his/her authorized representative no later than the third business day of employment.</a:t>
            </a:r>
          </a:p>
          <a:p>
            <a:pPr lvl="1"/>
            <a:r>
              <a:rPr lang="en-US" dirty="0"/>
              <a:t>Includes physical, in-person document examination and certification</a:t>
            </a:r>
            <a:r>
              <a:rPr lang="en-US" dirty="0" smtClean="0"/>
              <a:t>.</a:t>
            </a:r>
          </a:p>
          <a:p>
            <a:endParaRPr lang="en-US" b="1" dirty="0"/>
          </a:p>
          <a:p>
            <a:r>
              <a:rPr lang="en-US" b="1" dirty="0" smtClean="0"/>
              <a:t>Section </a:t>
            </a:r>
            <a:r>
              <a:rPr lang="en-US" b="1" dirty="0"/>
              <a:t>3 </a:t>
            </a:r>
            <a:r>
              <a:rPr lang="en-US" dirty="0"/>
              <a:t>is completed by the employer in cases of:</a:t>
            </a:r>
          </a:p>
          <a:p>
            <a:pPr lvl="1"/>
            <a:r>
              <a:rPr lang="en-US" dirty="0"/>
              <a:t>Reverification when an employee has temporary work authorization; </a:t>
            </a:r>
            <a:endParaRPr lang="en-US" dirty="0" smtClean="0"/>
          </a:p>
          <a:p>
            <a:pPr lvl="1"/>
            <a:r>
              <a:rPr lang="en-US" dirty="0" smtClean="0"/>
              <a:t>Name changes; and </a:t>
            </a:r>
            <a:endParaRPr lang="en-US" dirty="0"/>
          </a:p>
          <a:p>
            <a:pPr lvl="1"/>
            <a:r>
              <a:rPr lang="en-US" dirty="0"/>
              <a:t>Rehires under specific circumstances.</a:t>
            </a:r>
          </a:p>
          <a:p>
            <a:endParaRPr lang="en-US" dirty="0"/>
          </a:p>
        </p:txBody>
      </p:sp>
    </p:spTree>
    <p:extLst>
      <p:ext uri="{BB962C8B-B14F-4D97-AF65-F5344CB8AC3E}">
        <p14:creationId xmlns:p14="http://schemas.microsoft.com/office/powerpoint/2010/main" val="2039863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a:t>
            </a:r>
            <a:r>
              <a:rPr lang="en-US" dirty="0" smtClean="0"/>
              <a:t>FLEXIBILITIES</a:t>
            </a:r>
            <a:endParaRPr lang="en-US" dirty="0"/>
          </a:p>
        </p:txBody>
      </p:sp>
      <p:sp>
        <p:nvSpPr>
          <p:cNvPr id="3" name="Content Placeholder 2"/>
          <p:cNvSpPr>
            <a:spLocks noGrp="1"/>
          </p:cNvSpPr>
          <p:nvPr>
            <p:ph idx="1"/>
          </p:nvPr>
        </p:nvSpPr>
        <p:spPr/>
        <p:txBody>
          <a:bodyPr>
            <a:normAutofit/>
          </a:bodyPr>
          <a:lstStyle/>
          <a:p>
            <a:r>
              <a:rPr lang="en-US" u="sng" dirty="0"/>
              <a:t>Current Rule</a:t>
            </a:r>
            <a:r>
              <a:rPr lang="en-US" dirty="0"/>
              <a:t>: Any employee hired on or after April 1, 2021 who is working exclusively in a remote setting due to COVID-19 related precautions is temporarily exempt from the in-person document inspection requirements associated with the Form I-9 until they undertake non-remote employment on a regular, consistent, or predictable basis, or until </a:t>
            </a:r>
            <a:r>
              <a:rPr lang="en-US" dirty="0" smtClean="0"/>
              <a:t>December 31, 2021, </a:t>
            </a:r>
            <a:r>
              <a:rPr lang="en-US" dirty="0"/>
              <a:t>whichever is earlier. </a:t>
            </a:r>
          </a:p>
          <a:p>
            <a:r>
              <a:rPr lang="en-US" dirty="0" smtClean="0"/>
              <a:t>Document inspection can be completed through fax, email, or </a:t>
            </a:r>
            <a:r>
              <a:rPr lang="en-US" dirty="0" err="1" smtClean="0"/>
              <a:t>weblink</a:t>
            </a:r>
            <a:r>
              <a:rPr lang="en-US" dirty="0" smtClean="0"/>
              <a:t>.</a:t>
            </a:r>
          </a:p>
          <a:p>
            <a:r>
              <a:rPr lang="en-US" dirty="0" smtClean="0"/>
              <a:t>USCIS’ most recent guidance states that the in-person inspection requirement applies </a:t>
            </a:r>
            <a:r>
              <a:rPr lang="en-US" dirty="0"/>
              <a:t>only to those employees who physically report to work at a company location on any regular, consistent, or predictable basis</a:t>
            </a:r>
            <a:r>
              <a:rPr lang="en-US" dirty="0" smtClean="0"/>
              <a:t>.</a:t>
            </a:r>
          </a:p>
          <a:p>
            <a:pPr lvl="1"/>
            <a:r>
              <a:rPr lang="en-US" dirty="0" smtClean="0"/>
              <a:t>Prior guidance stated that if any employees were physically reporting then no employees qualified for the flexibilities.</a:t>
            </a:r>
          </a:p>
        </p:txBody>
      </p:sp>
    </p:spTree>
    <p:extLst>
      <p:ext uri="{BB962C8B-B14F-4D97-AF65-F5344CB8AC3E}">
        <p14:creationId xmlns:p14="http://schemas.microsoft.com/office/powerpoint/2010/main" val="2277343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7618</TotalTime>
  <Words>2085</Words>
  <Application>Microsoft Office PowerPoint</Application>
  <PresentationFormat>On-screen Show (4:3)</PresentationFormat>
  <Paragraphs>167</Paragraphs>
  <Slides>23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Century Gothic</vt:lpstr>
      <vt:lpstr>Office Theme</vt:lpstr>
      <vt:lpstr>1_Office Theme</vt:lpstr>
      <vt:lpstr>PowerPoint Presentation</vt:lpstr>
      <vt:lpstr>INTRODUCTIONS</vt:lpstr>
      <vt:lpstr>AGENDA</vt:lpstr>
      <vt:lpstr>TODAY’S AGENDA</vt:lpstr>
      <vt:lpstr>OVERVIEW OF THE FORM I-9</vt:lpstr>
      <vt:lpstr>THREE VERSIONS OF FORM I-9</vt:lpstr>
      <vt:lpstr>PowerPoint Presentation</vt:lpstr>
      <vt:lpstr>FORM I-9 HAS THREE SECTIONS</vt:lpstr>
      <vt:lpstr>COVID-19 FLEXIBILITIES</vt:lpstr>
      <vt:lpstr>COVID-19 FLEXIBILITIES</vt:lpstr>
      <vt:lpstr>STORAGE AND RETENTION REQUIREMENTS</vt:lpstr>
      <vt:lpstr>NOTABLE ISSUES</vt:lpstr>
      <vt:lpstr>AUDITS AND ENFORCEMENT</vt:lpstr>
      <vt:lpstr>AUDITS AND ENFORCEMENT</vt:lpstr>
      <vt:lpstr>AUDITS AND ENFORCEMENT</vt:lpstr>
      <vt:lpstr>U.S. v. Imacuclean Cleaning Services, LLC.</vt:lpstr>
      <vt:lpstr>U.S. v. Integrity Concrete, Inc. &amp; American Concrete, Inc.</vt:lpstr>
      <vt:lpstr>U.S. v. Integrity Concrete, Inc. &amp; American Concrete, Inc.</vt:lpstr>
      <vt:lpstr>U.S. v. Eriksmoen Cottages, Ltd.</vt:lpstr>
      <vt:lpstr>PowerPoint Presentation</vt:lpstr>
      <vt:lpstr>E-VERIFY</vt:lpstr>
      <vt:lpstr>SERVICES OFFERED</vt:lpstr>
      <vt:lpstr>PowerPoint Presentation</vt:lpstr>
    </vt:vector>
  </TitlesOfParts>
  <Company>Vertical Screen,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emquinn@verticalscreen.com</dc:creator>
  <cp:lastModifiedBy>Emily Quinn</cp:lastModifiedBy>
  <cp:revision>84</cp:revision>
  <dcterms:created xsi:type="dcterms:W3CDTF">2015-12-17T16:58:05Z</dcterms:created>
  <dcterms:modified xsi:type="dcterms:W3CDTF">2021-10-06T15:42:46Z</dcterms:modified>
</cp:coreProperties>
</file>